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698" r:id="rId3"/>
  </p:sldMasterIdLst>
  <p:notesMasterIdLst>
    <p:notesMasterId r:id="rId8"/>
  </p:notesMasterIdLst>
  <p:handoutMasterIdLst>
    <p:handoutMasterId r:id="rId9"/>
  </p:handoutMasterIdLst>
  <p:sldIdLst>
    <p:sldId id="388" r:id="rId4"/>
    <p:sldId id="389" r:id="rId5"/>
    <p:sldId id="390" r:id="rId6"/>
    <p:sldId id="393" r:id="rId7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A00"/>
    <a:srgbClr val="009999"/>
    <a:srgbClr val="58D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FCBEA6-F366-4D19-835A-D9509F38EFD3}" v="8" dt="2020-05-13T16:47:17.1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Estilo Escuro 2 - Ênfase 3/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3" autoAdjust="0"/>
    <p:restoredTop sz="94671" autoAdjust="0"/>
  </p:normalViewPr>
  <p:slideViewPr>
    <p:cSldViewPr>
      <p:cViewPr varScale="1">
        <p:scale>
          <a:sx n="72" d="100"/>
          <a:sy n="72" d="100"/>
        </p:scale>
        <p:origin x="166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5880B-838F-4C81-84CA-CDE8041AF1D8}" type="datetimeFigureOut">
              <a:rPr lang="pt-BR" smtClean="0"/>
              <a:t>25/05/2020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94316-783D-4518-94B2-B57F396F9D2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1563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30C53-E572-4525-A529-EB084FAC0B03}" type="datetimeFigureOut">
              <a:rPr lang="pt-BR" smtClean="0"/>
              <a:pPr/>
              <a:t>25/05/2020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0ED2D-C385-436D-9BFB-38F8C77B235F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022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53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71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713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2835A-988A-4C6D-9CF8-70E9356CB15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925233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436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542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470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894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5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804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213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216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270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1841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5743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2835A-988A-4C6D-9CF8-70E9356CB15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530359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4053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6987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657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4400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43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3526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2521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058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5062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4568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4729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0954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2835A-988A-4C6D-9CF8-70E9356CB15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02441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81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54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18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115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562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0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879196"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879196"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2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879196"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879196"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36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fld id="{50C3558A-1A22-8844-A689-22B7A5963DE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879196"/>
              <a:t>25/05/2020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79196"/>
            <a:fld id="{C709D323-BB64-FB4A-B834-B3A30EDDA326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879196"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67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688123" y="5816224"/>
            <a:ext cx="57677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79196"/>
            <a:r>
              <a:rPr lang="pt-BR" sz="2000" b="1" dirty="0">
                <a:solidFill>
                  <a:prstClr val="white"/>
                </a:solidFill>
              </a:rPr>
              <a:t>Data da reunião: 22  de maio de 2020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386861" y="459891"/>
            <a:ext cx="8370277" cy="3304329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>
            <a:outerShdw blurRad="342900" dist="457200" dir="5400000" algn="ctr" rotWithShape="0">
              <a:srgbClr val="2B5A08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9196"/>
            <a:endParaRPr lang="pt-BR" sz="1731" dirty="0">
              <a:solidFill>
                <a:prstClr val="white"/>
              </a:solidFill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61777" y="2588947"/>
            <a:ext cx="8820443" cy="11752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800" dirty="0">
              <a:solidFill>
                <a:prstClr val="white"/>
              </a:solidFill>
              <a:highlight>
                <a:srgbClr val="00FF00"/>
              </a:highlight>
              <a:latin typeface="Calibri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76899" y="765532"/>
            <a:ext cx="8370277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pt-BR" sz="4000" b="1" dirty="0">
                <a:solidFill>
                  <a:srgbClr val="003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IEP – APAE CONSULTORIA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pt-BR" sz="4000" b="1" dirty="0">
              <a:solidFill>
                <a:srgbClr val="003A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pt-BR" sz="4000" b="1" dirty="0">
                <a:solidFill>
                  <a:srgbClr val="003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3º Encontro de 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pt-BR" sz="4000" b="1" dirty="0">
                <a:solidFill>
                  <a:srgbClr val="003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Consultores Técnicos Regionais</a:t>
            </a:r>
          </a:p>
        </p:txBody>
      </p:sp>
    </p:spTree>
    <p:extLst>
      <p:ext uri="{BB962C8B-B14F-4D97-AF65-F5344CB8AC3E}">
        <p14:creationId xmlns:p14="http://schemas.microsoft.com/office/powerpoint/2010/main" val="159757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>
            <a:extLst>
              <a:ext uri="{FF2B5EF4-FFF2-40B4-BE49-F238E27FC236}">
                <a16:creationId xmlns:a16="http://schemas.microsoft.com/office/drawing/2014/main" id="{5F86F4AD-1ECB-4549-90E8-155EC21C58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88" y="5991982"/>
            <a:ext cx="652510" cy="73101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1934E73-335D-4FDA-B032-4BAF7BA830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267" t="17496" r="27627" b="33012"/>
          <a:stretch/>
        </p:blipFill>
        <p:spPr>
          <a:xfrm>
            <a:off x="8296335" y="5991982"/>
            <a:ext cx="762689" cy="768790"/>
          </a:xfrm>
          <a:prstGeom prst="rect">
            <a:avLst/>
          </a:prstGeom>
        </p:spPr>
      </p:pic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50535"/>
              </p:ext>
            </p:extLst>
          </p:nvPr>
        </p:nvGraphicFramePr>
        <p:xfrm>
          <a:off x="628650" y="170518"/>
          <a:ext cx="7886700" cy="4920757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1855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1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02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PROGRAMAÇÃO</a:t>
                      </a:r>
                      <a:endParaRPr lang="pt-BR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HORA</a:t>
                      </a:r>
                      <a:endParaRPr lang="pt-BR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ATIVIDADE</a:t>
                      </a:r>
                      <a:endParaRPr lang="pt-BR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07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14:00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800" dirty="0">
                        <a:solidFill>
                          <a:srgbClr val="003A00"/>
                        </a:solidFill>
                        <a:effectLst/>
                        <a:highlight>
                          <a:srgbClr val="FFFF00"/>
                        </a:highlight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07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solidFill>
                            <a:srgbClr val="003A00"/>
                          </a:solidFill>
                          <a:effectLst/>
                        </a:rPr>
                        <a:t>Regras de convivência – </a:t>
                      </a:r>
                      <a:r>
                        <a:rPr lang="pt-BR" sz="1800">
                          <a:solidFill>
                            <a:srgbClr val="003A00"/>
                          </a:solidFill>
                          <a:effectLst/>
                        </a:rPr>
                        <a:t>Fernanda</a:t>
                      </a:r>
                      <a:r>
                        <a:rPr lang="pt-BR" sz="1800" baseline="0">
                          <a:solidFill>
                            <a:srgbClr val="003A00"/>
                          </a:solidFill>
                          <a:effectLst/>
                        </a:rPr>
                        <a:t> Nunes</a:t>
                      </a:r>
                      <a:endParaRPr lang="pt-BR" sz="1800" dirty="0">
                        <a:solidFill>
                          <a:srgbClr val="003A00"/>
                        </a:solidFill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dirty="0">
                        <a:solidFill>
                          <a:srgbClr val="003A00"/>
                        </a:solidFill>
                        <a:effectLst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414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solidFill>
                            <a:srgbClr val="003A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Introdução – Sérgio Sampaio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>
                          <a:solidFill>
                            <a:srgbClr val="003A00"/>
                          </a:solidFill>
                          <a:effectLst/>
                        </a:rPr>
                        <a:t>A dinâmica e a operacionalização do encontro – Natália Fioravante</a:t>
                      </a:r>
                      <a:endParaRPr lang="pt-BR" sz="1800" dirty="0">
                        <a:solidFill>
                          <a:srgbClr val="003A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73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14:30 as 18:00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1800" dirty="0">
                          <a:solidFill>
                            <a:srgbClr val="003A00"/>
                          </a:solidFill>
                          <a:effectLst/>
                        </a:rPr>
                        <a:t>Apresentação dos instrumentos de apoio ao diagnóstico institucional</a:t>
                      </a:r>
                    </a:p>
                  </a:txBody>
                  <a:tcPr marL="63927" marR="63927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70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620688"/>
            <a:ext cx="7886700" cy="4446637"/>
          </a:xfrm>
        </p:spPr>
        <p:txBody>
          <a:bodyPr anchor="ctr">
            <a:normAutofit/>
          </a:bodyPr>
          <a:lstStyle/>
          <a:p>
            <a:pPr marL="0" lvl="0" indent="0" algn="just">
              <a:buNone/>
            </a:pPr>
            <a:endParaRPr lang="pt-BR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endParaRPr lang="pt-BR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t-B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 da reunião: </a:t>
            </a:r>
          </a:p>
          <a:p>
            <a:pPr marL="0" lvl="0" indent="0" algn="just">
              <a:buNone/>
            </a:pPr>
            <a:endParaRPr lang="pt-BR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Apresentar os instrumentos de apoio para a realização do diagnóstico institucional por meio de roteiros visitas técnicas nas áreas de assistência social, educação e saúde.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5F86F4AD-1ECB-4549-90E8-155EC21C58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88" y="5991982"/>
            <a:ext cx="652510" cy="73101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1934E73-335D-4FDA-B032-4BAF7BA830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267" t="17496" r="27627" b="33012"/>
          <a:stretch/>
        </p:blipFill>
        <p:spPr>
          <a:xfrm>
            <a:off x="8296335" y="5991982"/>
            <a:ext cx="762689" cy="768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24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pt-BR" sz="3600" b="1" dirty="0">
                <a:solidFill>
                  <a:schemeClr val="accent6">
                    <a:lumMod val="50000"/>
                  </a:schemeClr>
                </a:solidFill>
                <a:latin typeface="Calibri"/>
                <a:ea typeface="+mn-ea"/>
                <a:cs typeface="+mn-cs"/>
              </a:rPr>
              <a:t>Diagnóstico institucional: padronização das visitas institucionais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 algn="just">
              <a:buNone/>
            </a:pPr>
            <a:endParaRPr lang="pt-BR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endParaRPr lang="pt-BR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5F86F4AD-1ECB-4549-90E8-155EC21C58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888" y="5991982"/>
            <a:ext cx="652510" cy="73101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1934E73-335D-4FDA-B032-4BAF7BA8306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267" t="17496" r="27627" b="33012"/>
          <a:stretch/>
        </p:blipFill>
        <p:spPr>
          <a:xfrm>
            <a:off x="8296335" y="5991982"/>
            <a:ext cx="762689" cy="768790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829332" y="2045597"/>
            <a:ext cx="81736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51510" lvl="0" indent="-514350" algn="just">
              <a:buFont typeface="+mj-lt"/>
              <a:buAutoNum type="arabicPeriod"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O consultor técnico regional organiza e acorda com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Apae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 a agenda técnica (data, hora, planejamento);</a:t>
            </a:r>
          </a:p>
          <a:p>
            <a:pPr marL="651510" lvl="0" indent="-514350" algn="just">
              <a:buFont typeface="+mj-lt"/>
              <a:buAutoNum type="arabicPeriod"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O consultor técnico regional reúne com a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Apae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 (diretoria e gestores) para apresentação do trabalho e sua operacionalização;</a:t>
            </a:r>
          </a:p>
          <a:p>
            <a:pPr marL="651510" lvl="0" indent="-514350" algn="just">
              <a:buFont typeface="+mj-lt"/>
              <a:buAutoNum type="arabicPeriod"/>
            </a:pP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Apae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 (gestores) apresentam a situação diagnóstica da entidade e suas ofertas;</a:t>
            </a:r>
          </a:p>
          <a:p>
            <a:pPr marL="651510" lvl="0" indent="-514350" algn="just">
              <a:buFont typeface="+mj-lt"/>
              <a:buAutoNum type="arabicPeriod"/>
            </a:pP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O consultor técnico regional realiza visita guiada pela </a:t>
            </a:r>
            <a:r>
              <a:rPr lang="pt-BR" b="1" dirty="0" err="1">
                <a:solidFill>
                  <a:schemeClr val="accent6">
                    <a:lumMod val="50000"/>
                  </a:schemeClr>
                </a:solidFill>
              </a:rPr>
              <a:t>Apae</a:t>
            </a:r>
            <a:r>
              <a:rPr lang="pt-BR" b="1" dirty="0">
                <a:solidFill>
                  <a:schemeClr val="accent6">
                    <a:lumMod val="50000"/>
                  </a:schemeClr>
                </a:solidFill>
              </a:rPr>
              <a:t> nos espaços físicos com o objetivo de conhecer tecnicamente o funcionamento ;</a:t>
            </a:r>
          </a:p>
          <a:p>
            <a:pPr marL="651510" lvl="0" indent="-514350" algn="just">
              <a:buFont typeface="+mj-lt"/>
              <a:buAutoNum type="arabicPeriod"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O consultor técnico regional realiza reunião técnica por área (gestão, assistência social, saúde e educação), para verificar a situação com analise  documental;</a:t>
            </a:r>
          </a:p>
          <a:p>
            <a:pPr marL="651510" lvl="0" indent="-514350" algn="just">
              <a:buFont typeface="+mj-lt"/>
              <a:buAutoNum type="arabicPeriod"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O consultor técnico regional apresenta a </a:t>
            </a:r>
            <a:r>
              <a:rPr lang="pt-BR" dirty="0" err="1">
                <a:solidFill>
                  <a:schemeClr val="accent6">
                    <a:lumMod val="50000"/>
                  </a:schemeClr>
                </a:solidFill>
              </a:rPr>
              <a:t>Apae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  análise técnica  sucinta com recomendações de reordenamentos.</a:t>
            </a:r>
          </a:p>
          <a:p>
            <a:pPr marL="651510" lvl="0" indent="-514350" algn="just">
              <a:buFont typeface="+mj-lt"/>
              <a:buAutoNum type="arabicPeriod"/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 O consultor técnico regional deve realizar relatório diagnóstico que deve ser encaminhado para o presidente da instituição e IEP. </a:t>
            </a:r>
          </a:p>
        </p:txBody>
      </p:sp>
      <p:sp>
        <p:nvSpPr>
          <p:cNvPr id="9" name="Chave esquerda 8"/>
          <p:cNvSpPr/>
          <p:nvPr/>
        </p:nvSpPr>
        <p:spPr>
          <a:xfrm>
            <a:off x="684009" y="2045597"/>
            <a:ext cx="467862" cy="3687659"/>
          </a:xfrm>
          <a:prstGeom prst="leftBrace">
            <a:avLst>
              <a:gd name="adj1" fmla="val 8333"/>
              <a:gd name="adj2" fmla="val 43032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 rot="16200000">
            <a:off x="-390141" y="3383414"/>
            <a:ext cx="15841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3A00"/>
                </a:solidFill>
              </a:rPr>
              <a:t>7 PASSOS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DF2BA9CC-FC88-490D-8573-AD81037BDDED}"/>
              </a:ext>
            </a:extLst>
          </p:cNvPr>
          <p:cNvSpPr/>
          <p:nvPr/>
        </p:nvSpPr>
        <p:spPr>
          <a:xfrm>
            <a:off x="1002096" y="3497238"/>
            <a:ext cx="8047062" cy="504056"/>
          </a:xfrm>
          <a:prstGeom prst="rect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645299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11421</TotalTime>
  <Words>232</Words>
  <Application>Microsoft Office PowerPoint</Application>
  <PresentationFormat>Apresentação na tela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Tema do Office</vt:lpstr>
      <vt:lpstr>2_Tema do Office</vt:lpstr>
      <vt:lpstr>3_Tema do Office</vt:lpstr>
      <vt:lpstr>Apresentação do PowerPoint</vt:lpstr>
      <vt:lpstr>Apresentação do PowerPoint</vt:lpstr>
      <vt:lpstr>Apresentação do PowerPoint</vt:lpstr>
      <vt:lpstr>Diagnóstico institucional: padronização das visitas institucionais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04-Feapaes</dc:creator>
  <cp:lastModifiedBy>Bruna Rocha</cp:lastModifiedBy>
  <cp:revision>927</cp:revision>
  <cp:lastPrinted>2020-03-19T17:37:16Z</cp:lastPrinted>
  <dcterms:created xsi:type="dcterms:W3CDTF">2019-04-11T11:46:48Z</dcterms:created>
  <dcterms:modified xsi:type="dcterms:W3CDTF">2020-05-25T16:13:41Z</dcterms:modified>
</cp:coreProperties>
</file>