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  <p:sldMasterId id="2147483698" r:id="rId3"/>
  </p:sldMasterIdLst>
  <p:notesMasterIdLst>
    <p:notesMasterId r:id="rId16"/>
  </p:notesMasterIdLst>
  <p:handoutMasterIdLst>
    <p:handoutMasterId r:id="rId17"/>
  </p:handoutMasterIdLst>
  <p:sldIdLst>
    <p:sldId id="388" r:id="rId4"/>
    <p:sldId id="389" r:id="rId5"/>
    <p:sldId id="390" r:id="rId6"/>
    <p:sldId id="391" r:id="rId7"/>
    <p:sldId id="393" r:id="rId8"/>
    <p:sldId id="394" r:id="rId9"/>
    <p:sldId id="395" r:id="rId10"/>
    <p:sldId id="396" r:id="rId11"/>
    <p:sldId id="397" r:id="rId12"/>
    <p:sldId id="398" r:id="rId13"/>
    <p:sldId id="399" r:id="rId14"/>
    <p:sldId id="400" r:id="rId15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00"/>
    <a:srgbClr val="009999"/>
    <a:srgbClr val="58D5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53" autoAdjust="0"/>
    <p:restoredTop sz="94671" autoAdjust="0"/>
  </p:normalViewPr>
  <p:slideViewPr>
    <p:cSldViewPr>
      <p:cViewPr varScale="1">
        <p:scale>
          <a:sx n="74" d="100"/>
          <a:sy n="74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5880B-838F-4C81-84CA-CDE8041AF1D8}" type="datetimeFigureOut">
              <a:rPr lang="pt-BR" smtClean="0"/>
              <a:t>08/05/2020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94316-783D-4518-94B2-B57F396F9D2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1563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30C53-E572-4525-A529-EB084FAC0B03}" type="datetimeFigureOut">
              <a:rPr lang="pt-BR" smtClean="0"/>
              <a:pPr/>
              <a:t>08/05/2020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0ED2D-C385-436D-9BFB-38F8C77B235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0223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3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1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713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2835A-988A-4C6D-9CF8-70E9356CB15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92523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436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542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470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894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154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8044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2130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216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270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184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5743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2835A-988A-4C6D-9CF8-70E9356CB15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30359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4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6987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2657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4400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43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3526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521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1058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5062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4568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4729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0954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2835A-988A-4C6D-9CF8-70E9356CB15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02441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81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54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18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1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56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0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879196"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879196"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22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879196"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879196"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36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fld id="{50C3558A-1A22-8844-A689-22B7A5963DEC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879196"/>
              <a:t>08/05/2020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9196"/>
            <a:fld id="{C709D323-BB64-FB4A-B834-B3A30EDDA3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879196"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67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688123" y="5816224"/>
            <a:ext cx="57677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79196"/>
            <a:r>
              <a:rPr lang="pt-BR" sz="2000" b="1" dirty="0">
                <a:solidFill>
                  <a:prstClr val="white"/>
                </a:solidFill>
              </a:rPr>
              <a:t>Data da reunião: 08 de maio de 2020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386861" y="459891"/>
            <a:ext cx="8370277" cy="3304329"/>
          </a:xfrm>
          <a:prstGeom prst="rect">
            <a:avLst/>
          </a:prstGeom>
          <a:noFill/>
          <a:ln>
            <a:solidFill>
              <a:schemeClr val="accent6"/>
            </a:solidFill>
          </a:ln>
          <a:effectLst>
            <a:outerShdw blurRad="342900" dist="457200" dir="5400000" algn="ctr" rotWithShape="0">
              <a:srgbClr val="2B5A08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9196"/>
            <a:endParaRPr lang="pt-BR" sz="1731" dirty="0">
              <a:solidFill>
                <a:prstClr val="white"/>
              </a:solidFill>
            </a:endParaRP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161777" y="2588947"/>
            <a:ext cx="8820443" cy="117527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sz="4800" dirty="0">
              <a:solidFill>
                <a:prstClr val="white"/>
              </a:solidFill>
              <a:highlight>
                <a:srgbClr val="00FF00"/>
              </a:highlight>
              <a:latin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76899" y="765532"/>
            <a:ext cx="8370277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pt-BR" sz="4000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IEP – APAE </a:t>
            </a:r>
            <a:r>
              <a:rPr lang="pt-BR" sz="4000" b="1" dirty="0" smtClean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CONSULTORIA</a:t>
            </a:r>
            <a:endParaRPr lang="pt-BR" sz="4000" b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lang="pt-BR" sz="4000" b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pt-BR" sz="4000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Encontro de 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pt-BR" sz="4000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Consultores Técnicos Regionais</a:t>
            </a:r>
          </a:p>
        </p:txBody>
      </p:sp>
    </p:spTree>
    <p:extLst>
      <p:ext uri="{BB962C8B-B14F-4D97-AF65-F5344CB8AC3E}">
        <p14:creationId xmlns:p14="http://schemas.microsoft.com/office/powerpoint/2010/main" val="1597570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73467"/>
            <a:ext cx="8119814" cy="720079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1000"/>
              </a:spcBef>
            </a:pPr>
            <a:r>
              <a:rPr lang="pt-BR" sz="3200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n-ea"/>
                <a:cs typeface="+mn-cs"/>
              </a:rPr>
              <a:t>5º passo: Análise documental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829975"/>
              </p:ext>
            </p:extLst>
          </p:nvPr>
        </p:nvGraphicFramePr>
        <p:xfrm>
          <a:off x="143508" y="908720"/>
          <a:ext cx="8856984" cy="5670893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6201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0603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58813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Gestão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Assistência </a:t>
                      </a:r>
                      <a:r>
                        <a:rPr lang="pt-BR" sz="1600" dirty="0" smtClean="0"/>
                        <a:t>Social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Saúde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Educação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46939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t-BR" sz="1600" dirty="0">
                          <a:solidFill>
                            <a:srgbClr val="003A00"/>
                          </a:solidFill>
                        </a:rPr>
                        <a:t>Relação do</a:t>
                      </a:r>
                      <a:r>
                        <a:rPr lang="pt-BR" sz="1600" baseline="0" dirty="0">
                          <a:solidFill>
                            <a:srgbClr val="003A00"/>
                          </a:solidFill>
                        </a:rPr>
                        <a:t> corpo de </a:t>
                      </a:r>
                      <a:r>
                        <a:rPr lang="pt-BR" sz="1600" dirty="0">
                          <a:solidFill>
                            <a:srgbClr val="003A00"/>
                          </a:solidFill>
                        </a:rPr>
                        <a:t>profissionais com</a:t>
                      </a:r>
                      <a:r>
                        <a:rPr lang="pt-BR" sz="1600" baseline="0" dirty="0">
                          <a:solidFill>
                            <a:srgbClr val="003A00"/>
                          </a:solidFill>
                        </a:rPr>
                        <a:t> formação, função, carga horária  e salário;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t-BR" sz="1600" baseline="0" dirty="0">
                          <a:solidFill>
                            <a:srgbClr val="003A00"/>
                          </a:solidFill>
                        </a:rPr>
                        <a:t>Balanço;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t-BR" sz="1600" baseline="0" dirty="0">
                          <a:solidFill>
                            <a:srgbClr val="003A00"/>
                          </a:solidFill>
                        </a:rPr>
                        <a:t>Estrutura de receita e despesas;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t-BR" sz="1600" baseline="0" dirty="0">
                          <a:solidFill>
                            <a:srgbClr val="003A00"/>
                          </a:solidFill>
                        </a:rPr>
                        <a:t>Fluxo de caixa; 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t-BR" sz="1600" baseline="0" dirty="0">
                          <a:solidFill>
                            <a:srgbClr val="003A00"/>
                          </a:solidFill>
                        </a:rPr>
                        <a:t>Folha de pagamento.</a:t>
                      </a:r>
                      <a:endParaRPr lang="pt-BR" sz="1600" dirty="0">
                        <a:solidFill>
                          <a:srgbClr val="003A00"/>
                        </a:solidFill>
                      </a:endParaRPr>
                    </a:p>
                    <a:p>
                      <a:endParaRPr lang="pt-BR" sz="1600" dirty="0">
                        <a:solidFill>
                          <a:srgbClr val="003A00"/>
                        </a:solidFill>
                      </a:endParaRPr>
                    </a:p>
                    <a:p>
                      <a:endParaRPr lang="pt-BR" sz="1600" dirty="0">
                        <a:solidFill>
                          <a:srgbClr val="003A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t-BR" sz="1400" dirty="0" smtClean="0">
                          <a:solidFill>
                            <a:srgbClr val="003A00"/>
                          </a:solidFill>
                        </a:rPr>
                        <a:t>Cópia </a:t>
                      </a:r>
                      <a:r>
                        <a:rPr lang="pt-BR" sz="1400" dirty="0">
                          <a:solidFill>
                            <a:srgbClr val="003A00"/>
                          </a:solidFill>
                        </a:rPr>
                        <a:t>plano de ação;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rgbClr val="003A00"/>
                          </a:solidFill>
                        </a:rPr>
                        <a:t>Cópia </a:t>
                      </a:r>
                      <a:r>
                        <a:rPr lang="pt-BR" sz="1400" dirty="0">
                          <a:solidFill>
                            <a:srgbClr val="003A00"/>
                          </a:solidFill>
                        </a:rPr>
                        <a:t>relatório</a:t>
                      </a:r>
                      <a:r>
                        <a:rPr lang="pt-BR" sz="1400" baseline="0" dirty="0">
                          <a:solidFill>
                            <a:srgbClr val="003A00"/>
                          </a:solidFill>
                        </a:rPr>
                        <a:t> de atividades</a:t>
                      </a:r>
                      <a:r>
                        <a:rPr lang="pt-BR" sz="1400" dirty="0">
                          <a:solidFill>
                            <a:srgbClr val="003A00"/>
                          </a:solidFill>
                        </a:rPr>
                        <a:t>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rgbClr val="003A00"/>
                          </a:solidFill>
                        </a:rPr>
                        <a:t>Cópia </a:t>
                      </a:r>
                      <a:r>
                        <a:rPr lang="pt-BR" sz="1400" dirty="0">
                          <a:solidFill>
                            <a:srgbClr val="003A00"/>
                          </a:solidFill>
                        </a:rPr>
                        <a:t>inscrição CMAS;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400" dirty="0">
                          <a:solidFill>
                            <a:srgbClr val="003A00"/>
                          </a:solidFill>
                        </a:rPr>
                        <a:t>Relação dos usuários,</a:t>
                      </a:r>
                      <a:r>
                        <a:rPr lang="pt-BR" sz="1400" baseline="0" dirty="0">
                          <a:solidFill>
                            <a:srgbClr val="003A00"/>
                          </a:solidFill>
                        </a:rPr>
                        <a:t> com idade, por ação/serviço/programa;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400" baseline="0" dirty="0">
                          <a:solidFill>
                            <a:srgbClr val="003A00"/>
                          </a:solidFill>
                        </a:rPr>
                        <a:t>Descrição da metodologia de trabalho  por </a:t>
                      </a:r>
                      <a:r>
                        <a:rPr lang="pt-BR" sz="1400" baseline="0" dirty="0" smtClean="0">
                          <a:solidFill>
                            <a:srgbClr val="003A00"/>
                          </a:solidFill>
                        </a:rPr>
                        <a:t>ação/serviço/programa;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pt-BR" sz="1400" baseline="0" dirty="0" smtClean="0">
                          <a:solidFill>
                            <a:srgbClr val="003A00"/>
                          </a:solidFill>
                        </a:rPr>
                        <a:t>Cópia da instrumentalidade do Centro Dia ( plano de trabalho anual,  1 prontuário de assistência social, 1 PDU, 1 PAF, grade de atividade, 1 PDO).</a:t>
                      </a:r>
                      <a:endParaRPr lang="pt-BR" sz="1400" dirty="0">
                        <a:solidFill>
                          <a:srgbClr val="003A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pt-BR" sz="1600" dirty="0"/>
                        <a:t>Cópia do contrato com o município/SUS.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pt-BR" sz="1600" dirty="0"/>
                        <a:t>Relação de usuários da saúde e idade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pt-BR" sz="1600" dirty="0"/>
                        <a:t>Verificação da validade do alvará sanitário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pt-BR" sz="1600" dirty="0"/>
                        <a:t>Cópia da autodeclaração e BPA-I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pt-BR" sz="1600" dirty="0"/>
                        <a:t>Verificação de prontuários, avaliação multidimensional e PTI.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1. Relação de estudantes por turma, ano de escolarização e idade;</a:t>
                      </a:r>
                    </a:p>
                    <a:p>
                      <a:r>
                        <a:rPr lang="pt-BR" sz="1600" dirty="0"/>
                        <a:t>2. Relação de profissionais com identificação da situação contratual;</a:t>
                      </a:r>
                    </a:p>
                    <a:p>
                      <a:r>
                        <a:rPr lang="pt-BR" sz="1600" dirty="0"/>
                        <a:t>3. </a:t>
                      </a:r>
                      <a:r>
                        <a:rPr lang="pt-BR" sz="1600" dirty="0" smtClean="0"/>
                        <a:t>Cópia </a:t>
                      </a:r>
                      <a:r>
                        <a:rPr lang="pt-BR" sz="1600" dirty="0"/>
                        <a:t>dos últimos 3 (três) termos de visita do inspetor;</a:t>
                      </a:r>
                    </a:p>
                    <a:p>
                      <a:r>
                        <a:rPr lang="pt-BR" sz="1600" dirty="0"/>
                        <a:t>4. </a:t>
                      </a:r>
                      <a:r>
                        <a:rPr lang="pt-BR" sz="1600" dirty="0" smtClean="0"/>
                        <a:t>Cópia </a:t>
                      </a:r>
                      <a:r>
                        <a:rPr lang="pt-BR" sz="1600" dirty="0"/>
                        <a:t>das autorizações de funcionamento;</a:t>
                      </a:r>
                    </a:p>
                    <a:p>
                      <a:r>
                        <a:rPr lang="pt-BR" sz="1600" dirty="0"/>
                        <a:t>5. </a:t>
                      </a:r>
                      <a:r>
                        <a:rPr lang="pt-BR" sz="1600" dirty="0" smtClean="0"/>
                        <a:t>Cópia </a:t>
                      </a:r>
                      <a:r>
                        <a:rPr lang="pt-BR" sz="1600" dirty="0"/>
                        <a:t>de 1 PDI de 1(um) estudantes por nível /modalidade de ensino;</a:t>
                      </a:r>
                    </a:p>
                    <a:p>
                      <a:r>
                        <a:rPr lang="pt-BR" sz="1600" dirty="0"/>
                        <a:t>6. </a:t>
                      </a:r>
                      <a:r>
                        <a:rPr lang="pt-BR" sz="1600" dirty="0" smtClean="0"/>
                        <a:t>Cópia </a:t>
                      </a:r>
                      <a:r>
                        <a:rPr lang="pt-BR" sz="1600" dirty="0"/>
                        <a:t>do calendário escolar do ano corrente, devidamente assinado e carimbado pela inspetora;</a:t>
                      </a:r>
                    </a:p>
                    <a:p>
                      <a:r>
                        <a:rPr lang="pt-BR" sz="1600" dirty="0"/>
                        <a:t>7. </a:t>
                      </a:r>
                      <a:r>
                        <a:rPr lang="pt-BR" sz="1600" smtClean="0"/>
                        <a:t>Cópia do </a:t>
                      </a:r>
                      <a:r>
                        <a:rPr lang="pt-BR" sz="1600" dirty="0"/>
                        <a:t>plano curricular de cada nível/modalidade de ensino ofertados, devidamente carimbado pela inspetora.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6376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65126"/>
            <a:ext cx="8119814" cy="1325563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pt-BR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6º Passo: recomendações e reordenamento</a:t>
            </a:r>
            <a:endParaRPr lang="pt-BR" b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12" name="Espaço Reservado para Conteúdo 2">
            <a:extLst>
              <a:ext uri="{FF2B5EF4-FFF2-40B4-BE49-F238E27FC236}">
                <a16:creationId xmlns="" xmlns:a16="http://schemas.microsoft.com/office/drawing/2014/main" id="{1BEAB7BC-D72A-450C-9A89-CE0C9166BEDB}"/>
              </a:ext>
            </a:extLst>
          </p:cNvPr>
          <p:cNvSpPr txBox="1">
            <a:spLocks/>
          </p:cNvSpPr>
          <p:nvPr/>
        </p:nvSpPr>
        <p:spPr>
          <a:xfrm>
            <a:off x="512093" y="2363701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510" indent="-514350" algn="just"/>
            <a:r>
              <a:rPr lang="pt-BR" dirty="0">
                <a:solidFill>
                  <a:srgbClr val="003A00"/>
                </a:solidFill>
              </a:rPr>
              <a:t>O consultor técnico regional junto com o conselheiro irá se reunir para construção das recomendações e fechamento da visita.</a:t>
            </a:r>
          </a:p>
          <a:p>
            <a:pPr marL="651510" indent="-514350" algn="just"/>
            <a:r>
              <a:rPr lang="pt-BR" dirty="0">
                <a:solidFill>
                  <a:srgbClr val="003A00"/>
                </a:solidFill>
              </a:rPr>
              <a:t>O consultor técnico regional apresenta a </a:t>
            </a:r>
            <a:r>
              <a:rPr lang="pt-BR" dirty="0" err="1">
                <a:solidFill>
                  <a:srgbClr val="003A00"/>
                </a:solidFill>
              </a:rPr>
              <a:t>Apae</a:t>
            </a:r>
            <a:r>
              <a:rPr lang="pt-BR" dirty="0">
                <a:solidFill>
                  <a:srgbClr val="003A00"/>
                </a:solidFill>
              </a:rPr>
              <a:t> por meio de apresentação de slides  análise técnica com recomendações preliminar nas áreas de gestão, assistência social, educação e saúde informando que posteriormente a </a:t>
            </a:r>
            <a:r>
              <a:rPr lang="pt-BR" dirty="0" err="1">
                <a:solidFill>
                  <a:srgbClr val="003A00"/>
                </a:solidFill>
              </a:rPr>
              <a:t>Apae</a:t>
            </a:r>
            <a:r>
              <a:rPr lang="pt-BR" dirty="0">
                <a:solidFill>
                  <a:srgbClr val="003A00"/>
                </a:solidFill>
              </a:rPr>
              <a:t> receberá o relatório.</a:t>
            </a:r>
          </a:p>
          <a:p>
            <a:pPr lvl="1" algn="just"/>
            <a:endParaRPr lang="pt-BR" dirty="0">
              <a:solidFill>
                <a:srgbClr val="003A00"/>
              </a:solidFill>
            </a:endParaRPr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8441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4930" y="52853"/>
            <a:ext cx="8119814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7º passo : Relatório diagnóstico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12" name="Espaço Reservado para Conteúdo 2">
            <a:extLst>
              <a:ext uri="{FF2B5EF4-FFF2-40B4-BE49-F238E27FC236}">
                <a16:creationId xmlns="" xmlns:a16="http://schemas.microsoft.com/office/drawing/2014/main" id="{1BEAB7BC-D72A-450C-9A89-CE0C9166BEDB}"/>
              </a:ext>
            </a:extLst>
          </p:cNvPr>
          <p:cNvSpPr txBox="1">
            <a:spLocks/>
          </p:cNvSpPr>
          <p:nvPr/>
        </p:nvSpPr>
        <p:spPr>
          <a:xfrm>
            <a:off x="631492" y="209864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pt-BR" dirty="0">
              <a:solidFill>
                <a:srgbClr val="003A00"/>
              </a:solidFill>
            </a:endParaRPr>
          </a:p>
          <a:p>
            <a:pPr lvl="1" algn="just"/>
            <a:endParaRPr lang="pt-B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82" y="1452951"/>
            <a:ext cx="3384376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958" y="1453894"/>
            <a:ext cx="3689226" cy="4462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8603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921879"/>
              </p:ext>
            </p:extLst>
          </p:nvPr>
        </p:nvGraphicFramePr>
        <p:xfrm>
          <a:off x="683568" y="332657"/>
          <a:ext cx="7886700" cy="5855809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16390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476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9027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PROGRAMAÇÃO</a:t>
                      </a:r>
                      <a:endParaRPr lang="pt-B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6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HORA</a:t>
                      </a:r>
                      <a:endParaRPr lang="pt-BR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ATIVIDADE</a:t>
                      </a:r>
                      <a:endParaRPr lang="pt-BR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207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14:00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</a:rPr>
                        <a:t>Boas vindas – Eduardo Barbosa</a:t>
                      </a:r>
                      <a:endParaRPr lang="pt-BR" sz="1800" dirty="0">
                        <a:solidFill>
                          <a:srgbClr val="003A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20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</a:rPr>
                        <a:t>A dinâmica e a operacionalização do encontro – </a:t>
                      </a:r>
                      <a:r>
                        <a:rPr lang="pt-BR" sz="1800" dirty="0" err="1">
                          <a:solidFill>
                            <a:srgbClr val="003A00"/>
                          </a:solidFill>
                          <a:effectLst/>
                        </a:rPr>
                        <a:t>Julio</a:t>
                      </a: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</a:rPr>
                        <a:t> Cesar 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solidFill>
                          <a:srgbClr val="003A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641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</a:rPr>
                        <a:t>Regras de convivência – Fernanda Nunes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Introdução – Sérgio Sampaio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Informe Monitoramento – Maíra </a:t>
                      </a:r>
                      <a:r>
                        <a:rPr lang="pt-BR" sz="1800" dirty="0" err="1">
                          <a:solidFill>
                            <a:srgbClr val="003A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Calabria</a:t>
                      </a:r>
                      <a:endParaRPr lang="pt-BR" sz="1800" dirty="0">
                        <a:solidFill>
                          <a:srgbClr val="003A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87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14:30 as 15:30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</a:rPr>
                        <a:t>Apresentação da estrutura da consultoria técnica regional</a:t>
                      </a: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92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15:30 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18 </a:t>
                      </a:r>
                      <a:r>
                        <a:rPr lang="pt-BR" sz="2000" dirty="0" err="1">
                          <a:effectLst/>
                        </a:rPr>
                        <a:t>hs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rgbClr val="003A00"/>
                          </a:solidFill>
                          <a:effectLst/>
                        </a:rPr>
                        <a:t>Esclarecimentos de duvidas</a:t>
                      </a:r>
                      <a:endParaRPr lang="pt-BR" sz="1800" dirty="0">
                        <a:solidFill>
                          <a:srgbClr val="003A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927" marR="63927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70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20688"/>
            <a:ext cx="7886700" cy="4446637"/>
          </a:xfrm>
        </p:spPr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buNone/>
            </a:pP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 da reunião: </a:t>
            </a:r>
          </a:p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buNone/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Apresentar os 7 passos de realização de diagnóstico institucional como padronização de visitas dos consultores técnicos regionais até as </a:t>
            </a:r>
            <a:r>
              <a:rPr lang="pt-BR" dirty="0" err="1">
                <a:solidFill>
                  <a:schemeClr val="accent6">
                    <a:lumMod val="50000"/>
                  </a:schemeClr>
                </a:solidFill>
              </a:rPr>
              <a:t>Apaes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24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Quando ir a uma </a:t>
            </a:r>
            <a:r>
              <a:rPr lang="pt-BR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Apae</a:t>
            </a:r>
            <a:r>
              <a:rPr lang="pt-BR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923800" y="2163912"/>
            <a:ext cx="5611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BR" sz="2400" dirty="0">
                <a:solidFill>
                  <a:schemeClr val="accent6">
                    <a:lumMod val="50000"/>
                  </a:schemeClr>
                </a:solidFill>
              </a:rPr>
              <a:t>DEMANDAS TÉCNICAS IDENTIFICADAS POR:</a:t>
            </a:r>
          </a:p>
        </p:txBody>
      </p:sp>
      <p:sp>
        <p:nvSpPr>
          <p:cNvPr id="9" name="Oval 17"/>
          <p:cNvSpPr/>
          <p:nvPr/>
        </p:nvSpPr>
        <p:spPr>
          <a:xfrm>
            <a:off x="212893" y="3613891"/>
            <a:ext cx="2493872" cy="132904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9196"/>
            <a:endParaRPr lang="pt-BR" sz="1731">
              <a:solidFill>
                <a:prstClr val="white"/>
              </a:solidFill>
            </a:endParaRPr>
          </a:p>
        </p:txBody>
      </p:sp>
      <p:sp>
        <p:nvSpPr>
          <p:cNvPr id="12" name="Oval 22"/>
          <p:cNvSpPr/>
          <p:nvPr/>
        </p:nvSpPr>
        <p:spPr>
          <a:xfrm>
            <a:off x="3203848" y="3616739"/>
            <a:ext cx="2673681" cy="132904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9196"/>
            <a:endParaRPr lang="pt-BR" sz="1731">
              <a:solidFill>
                <a:prstClr val="white"/>
              </a:solidFill>
            </a:endParaRPr>
          </a:p>
        </p:txBody>
      </p:sp>
      <p:sp>
        <p:nvSpPr>
          <p:cNvPr id="13" name="Oval 24"/>
          <p:cNvSpPr/>
          <p:nvPr/>
        </p:nvSpPr>
        <p:spPr>
          <a:xfrm>
            <a:off x="6372775" y="3613891"/>
            <a:ext cx="2513099" cy="132904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79196"/>
            <a:endParaRPr lang="pt-BR" sz="1731">
              <a:solidFill>
                <a:prstClr val="white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25223" y="4108642"/>
            <a:ext cx="2269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SOLICITAÇÃO DA APAE</a:t>
            </a:r>
          </a:p>
        </p:txBody>
      </p:sp>
      <p:sp>
        <p:nvSpPr>
          <p:cNvPr id="6" name="Retângulo 5"/>
          <p:cNvSpPr/>
          <p:nvPr/>
        </p:nvSpPr>
        <p:spPr>
          <a:xfrm>
            <a:off x="3490464" y="4093749"/>
            <a:ext cx="2100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SOLICITAÇÃO DO IEP</a:t>
            </a:r>
          </a:p>
        </p:txBody>
      </p:sp>
      <p:sp>
        <p:nvSpPr>
          <p:cNvPr id="7" name="Retângulo 6"/>
          <p:cNvSpPr/>
          <p:nvPr/>
        </p:nvSpPr>
        <p:spPr>
          <a:xfrm>
            <a:off x="6713885" y="3955249"/>
            <a:ext cx="19906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SOLICITAÇÃO DO CONSELHEIRO</a:t>
            </a:r>
          </a:p>
        </p:txBody>
      </p:sp>
    </p:spTree>
    <p:extLst>
      <p:ext uri="{BB962C8B-B14F-4D97-AF65-F5344CB8AC3E}">
        <p14:creationId xmlns:p14="http://schemas.microsoft.com/office/powerpoint/2010/main" val="4069579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latin typeface="Calibri"/>
                <a:ea typeface="+mn-ea"/>
                <a:cs typeface="+mn-cs"/>
              </a:rPr>
              <a:t>Diagnóstico institucional: padronização das visitas institucionais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829332" y="2045597"/>
            <a:ext cx="81736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1510" lvl="0" indent="-514350" algn="just">
              <a:buFont typeface="+mj-lt"/>
              <a:buAutoNum type="arabicPeriod"/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O consultor técnico regional organiza e acorda com </a:t>
            </a:r>
            <a:r>
              <a:rPr lang="pt-BR" dirty="0" err="1">
                <a:solidFill>
                  <a:schemeClr val="accent6">
                    <a:lumMod val="50000"/>
                  </a:schemeClr>
                </a:solidFill>
              </a:rPr>
              <a:t>Apae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 a agenda técnica (data, hora, planejamento);</a:t>
            </a:r>
          </a:p>
          <a:p>
            <a:pPr marL="651510" lvl="0" indent="-514350" algn="just">
              <a:buFont typeface="+mj-lt"/>
              <a:buAutoNum type="arabicPeriod"/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O consultor técnico regional reúne com a </a:t>
            </a:r>
            <a:r>
              <a:rPr lang="pt-BR" dirty="0" err="1">
                <a:solidFill>
                  <a:schemeClr val="accent6">
                    <a:lumMod val="50000"/>
                  </a:schemeClr>
                </a:solidFill>
              </a:rPr>
              <a:t>Apae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 (diretoria e gestores) para apresentação do trabalho e sua operacionalização;</a:t>
            </a:r>
          </a:p>
          <a:p>
            <a:pPr marL="651510" lvl="0" indent="-514350" algn="just">
              <a:buFont typeface="+mj-lt"/>
              <a:buAutoNum type="arabicPeriod"/>
            </a:pPr>
            <a:r>
              <a:rPr lang="pt-BR" dirty="0" err="1">
                <a:solidFill>
                  <a:schemeClr val="accent6">
                    <a:lumMod val="50000"/>
                  </a:schemeClr>
                </a:solidFill>
              </a:rPr>
              <a:t>Apae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 (gestores) apresentam a situação diagnóstica da entidade e suas ofertas;</a:t>
            </a:r>
          </a:p>
          <a:p>
            <a:pPr marL="651510" lvl="0" indent="-514350" algn="just">
              <a:buFont typeface="+mj-lt"/>
              <a:buAutoNum type="arabicPeriod"/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O consultor técnico regional realiza visita guiada pela </a:t>
            </a:r>
            <a:r>
              <a:rPr lang="pt-BR" dirty="0" err="1">
                <a:solidFill>
                  <a:schemeClr val="accent6">
                    <a:lumMod val="50000"/>
                  </a:schemeClr>
                </a:solidFill>
              </a:rPr>
              <a:t>Apae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 nos espaços físicos com o objetivo de conhecer tecnicamente o funcionamento ;</a:t>
            </a:r>
          </a:p>
          <a:p>
            <a:pPr marL="651510" lvl="0" indent="-514350" algn="just">
              <a:buFont typeface="+mj-lt"/>
              <a:buAutoNum type="arabicPeriod"/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O consultor técnico regional realiza reunião técnica por área (gestão, assistência social, saúde e educação), para verificar a situação com analise  documental;</a:t>
            </a:r>
          </a:p>
          <a:p>
            <a:pPr marL="651510" lvl="0" indent="-514350" algn="just">
              <a:buFont typeface="+mj-lt"/>
              <a:buAutoNum type="arabicPeriod"/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O consultor técnico regional apresenta a </a:t>
            </a:r>
            <a:r>
              <a:rPr lang="pt-BR" dirty="0" err="1">
                <a:solidFill>
                  <a:schemeClr val="accent6">
                    <a:lumMod val="50000"/>
                  </a:schemeClr>
                </a:solidFill>
              </a:rPr>
              <a:t>Apae</a:t>
            </a: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  análise técnica  sucinta com recomendações de reordenamentos.</a:t>
            </a:r>
          </a:p>
          <a:p>
            <a:pPr marL="651510" lvl="0" indent="-514350" algn="just">
              <a:buFont typeface="+mj-lt"/>
              <a:buAutoNum type="arabicPeriod"/>
            </a:pPr>
            <a:r>
              <a:rPr lang="pt-BR" dirty="0">
                <a:solidFill>
                  <a:schemeClr val="accent6">
                    <a:lumMod val="50000"/>
                  </a:schemeClr>
                </a:solidFill>
              </a:rPr>
              <a:t> O consultor técnico regional deve realizar relatório diagnóstico que deve ser encaminhado para o presidente da instituição e IEP. </a:t>
            </a:r>
          </a:p>
        </p:txBody>
      </p:sp>
      <p:sp>
        <p:nvSpPr>
          <p:cNvPr id="9" name="Chave esquerda 8"/>
          <p:cNvSpPr/>
          <p:nvPr/>
        </p:nvSpPr>
        <p:spPr>
          <a:xfrm>
            <a:off x="684009" y="2045597"/>
            <a:ext cx="467862" cy="3687659"/>
          </a:xfrm>
          <a:prstGeom prst="leftBrace">
            <a:avLst>
              <a:gd name="adj1" fmla="val 8333"/>
              <a:gd name="adj2" fmla="val 43032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 rot="16200000">
            <a:off x="-390141" y="3383414"/>
            <a:ext cx="15841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003A00"/>
                </a:solidFill>
              </a:rPr>
              <a:t>7 PASSOS </a:t>
            </a:r>
          </a:p>
        </p:txBody>
      </p:sp>
    </p:spTree>
    <p:extLst>
      <p:ext uri="{BB962C8B-B14F-4D97-AF65-F5344CB8AC3E}">
        <p14:creationId xmlns:p14="http://schemas.microsoft.com/office/powerpoint/2010/main" val="645299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pt-BR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Passo: organização da visita </a:t>
            </a:r>
            <a:endParaRPr lang="pt-BR" sz="3600" b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12" name="Espaço Reservado para Conteúdo 2">
            <a:extLst>
              <a:ext uri="{FF2B5EF4-FFF2-40B4-BE49-F238E27FC236}">
                <a16:creationId xmlns="" xmlns:a16="http://schemas.microsoft.com/office/drawing/2014/main" id="{1BEAB7BC-D72A-450C-9A89-CE0C9166BEDB}"/>
              </a:ext>
            </a:extLst>
          </p:cNvPr>
          <p:cNvSpPr txBox="1">
            <a:spLocks/>
          </p:cNvSpPr>
          <p:nvPr/>
        </p:nvSpPr>
        <p:spPr>
          <a:xfrm>
            <a:off x="625165" y="211753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>
                <a:solidFill>
                  <a:srgbClr val="003A00"/>
                </a:solidFill>
              </a:rPr>
              <a:t>O consultor técnico regional deve entrar em contato por e-mail ou telefone com a </a:t>
            </a:r>
            <a:r>
              <a:rPr lang="pt-BR" dirty="0" err="1">
                <a:solidFill>
                  <a:srgbClr val="003A00"/>
                </a:solidFill>
              </a:rPr>
              <a:t>Apae</a:t>
            </a:r>
            <a:r>
              <a:rPr lang="pt-BR" dirty="0">
                <a:solidFill>
                  <a:srgbClr val="003A00"/>
                </a:solidFill>
              </a:rPr>
              <a:t> e informar que a </a:t>
            </a:r>
            <a:r>
              <a:rPr lang="pt-BR" dirty="0" err="1">
                <a:solidFill>
                  <a:srgbClr val="003A00"/>
                </a:solidFill>
              </a:rPr>
              <a:t>Apae</a:t>
            </a:r>
            <a:r>
              <a:rPr lang="pt-BR" dirty="0">
                <a:solidFill>
                  <a:srgbClr val="003A00"/>
                </a:solidFill>
              </a:rPr>
              <a:t> deve organizar a visita de acordo com os 7 passos.</a:t>
            </a:r>
          </a:p>
          <a:p>
            <a:pPr lvl="1" algn="just"/>
            <a:r>
              <a:rPr lang="pt-BR" dirty="0">
                <a:solidFill>
                  <a:srgbClr val="003A00"/>
                </a:solidFill>
              </a:rPr>
              <a:t>Disponibilidade dos gestores durante o dia que será realizada a visita.</a:t>
            </a:r>
          </a:p>
          <a:p>
            <a:pPr lvl="1" algn="just"/>
            <a:r>
              <a:rPr lang="pt-BR" dirty="0">
                <a:solidFill>
                  <a:srgbClr val="003A00"/>
                </a:solidFill>
              </a:rPr>
              <a:t>Disponibilidade de meios materiais de apresentação dos serviços  (diretora geral, superintendente, gerente de área) por meio de slides para que se anexe ao relatório.</a:t>
            </a:r>
          </a:p>
          <a:p>
            <a:pPr lvl="1" algn="just"/>
            <a:r>
              <a:rPr lang="pt-BR" dirty="0">
                <a:solidFill>
                  <a:srgbClr val="003A00"/>
                </a:solidFill>
              </a:rPr>
              <a:t>Disponibilidade dos serviços em receber o consultor técnico regional durante seu funcionamento.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675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65126"/>
            <a:ext cx="8119814" cy="1325563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pt-BR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2º Passo: apresentação da proposta</a:t>
            </a:r>
            <a:endParaRPr lang="pt-BR" b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12" name="Espaço Reservado para Conteúdo 2">
            <a:extLst>
              <a:ext uri="{FF2B5EF4-FFF2-40B4-BE49-F238E27FC236}">
                <a16:creationId xmlns="" xmlns:a16="http://schemas.microsoft.com/office/drawing/2014/main" id="{1BEAB7BC-D72A-450C-9A89-CE0C9166BEDB}"/>
              </a:ext>
            </a:extLst>
          </p:cNvPr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pt-BR" dirty="0">
                <a:solidFill>
                  <a:srgbClr val="003A00"/>
                </a:solidFill>
              </a:rPr>
              <a:t>O consultor técnico regional reúne com os gestores da </a:t>
            </a:r>
            <a:r>
              <a:rPr lang="pt-BR" dirty="0" err="1">
                <a:solidFill>
                  <a:srgbClr val="003A00"/>
                </a:solidFill>
              </a:rPr>
              <a:t>Apae</a:t>
            </a:r>
            <a:r>
              <a:rPr lang="pt-BR" dirty="0">
                <a:solidFill>
                  <a:srgbClr val="003A00"/>
                </a:solidFill>
              </a:rPr>
              <a:t> e apresenta a proposta do diagnóstico institucional.</a:t>
            </a:r>
          </a:p>
          <a:p>
            <a:pPr lvl="1" algn="just"/>
            <a:r>
              <a:rPr lang="pt-BR" dirty="0">
                <a:solidFill>
                  <a:srgbClr val="003A00"/>
                </a:solidFill>
              </a:rPr>
              <a:t>Explicar para os gestores da </a:t>
            </a:r>
            <a:r>
              <a:rPr lang="pt-BR" dirty="0" err="1">
                <a:solidFill>
                  <a:srgbClr val="003A00"/>
                </a:solidFill>
              </a:rPr>
              <a:t>Apae</a:t>
            </a:r>
            <a:r>
              <a:rPr lang="pt-BR" dirty="0">
                <a:solidFill>
                  <a:srgbClr val="003A00"/>
                </a:solidFill>
              </a:rPr>
              <a:t> os 7 passos que serão realizados durante a visita.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517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65126"/>
            <a:ext cx="8119814" cy="1325563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pt-BR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3º Passo: apresentação dos serviços</a:t>
            </a:r>
            <a:endParaRPr lang="pt-BR" b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12" name="Espaço Reservado para Conteúdo 2">
            <a:extLst>
              <a:ext uri="{FF2B5EF4-FFF2-40B4-BE49-F238E27FC236}">
                <a16:creationId xmlns="" xmlns:a16="http://schemas.microsoft.com/office/drawing/2014/main" id="{1BEAB7BC-D72A-450C-9A89-CE0C9166BEDB}"/>
              </a:ext>
            </a:extLst>
          </p:cNvPr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510" lvl="0" indent="-514350" algn="just"/>
            <a:r>
              <a:rPr lang="pt-BR" dirty="0">
                <a:solidFill>
                  <a:srgbClr val="003A00"/>
                </a:solidFill>
              </a:rPr>
              <a:t>Deve ser apresentado o funcionamento das áreas (gestão, saúde, educação, assistência social) pelos responsáveis pelas áreas.</a:t>
            </a:r>
          </a:p>
          <a:p>
            <a:pPr marL="651510" lvl="0" indent="-514350" algn="just"/>
            <a:r>
              <a:rPr lang="pt-BR" dirty="0">
                <a:solidFill>
                  <a:srgbClr val="003A00"/>
                </a:solidFill>
              </a:rPr>
              <a:t>Devem ser apresentados : organograma institucional, número de usuários, equipe técnica, fontes de receita, despesas, fluxo de atendimento 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6722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65126"/>
            <a:ext cx="8119814" cy="1325563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pt-BR" b="1" dirty="0">
                <a:solidFill>
                  <a:srgbClr val="003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 Passo: visita aos serviços </a:t>
            </a:r>
            <a:endParaRPr lang="pt-BR" b="1" dirty="0">
              <a:solidFill>
                <a:srgbClr val="003A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+mn-ea"/>
              <a:cs typeface="+mn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lvl="0" indent="0" algn="just">
              <a:buNone/>
            </a:pPr>
            <a:endParaRPr lang="pt-BR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5F86F4AD-1ECB-4549-90E8-155EC21C5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888" y="5991982"/>
            <a:ext cx="652510" cy="73101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D1934E73-335D-4FDA-B032-4BAF7BA830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67" t="17496" r="27627" b="33012"/>
          <a:stretch/>
        </p:blipFill>
        <p:spPr>
          <a:xfrm>
            <a:off x="8296335" y="5991982"/>
            <a:ext cx="762689" cy="768790"/>
          </a:xfrm>
          <a:prstGeom prst="rect">
            <a:avLst/>
          </a:prstGeom>
        </p:spPr>
      </p:pic>
      <p:sp>
        <p:nvSpPr>
          <p:cNvPr id="12" name="Espaço Reservado para Conteúdo 2">
            <a:extLst>
              <a:ext uri="{FF2B5EF4-FFF2-40B4-BE49-F238E27FC236}">
                <a16:creationId xmlns="" xmlns:a16="http://schemas.microsoft.com/office/drawing/2014/main" id="{1BEAB7BC-D72A-450C-9A89-CE0C9166BEDB}"/>
              </a:ext>
            </a:extLst>
          </p:cNvPr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1510" indent="-514350" algn="just"/>
            <a:r>
              <a:rPr lang="pt-BR" dirty="0">
                <a:solidFill>
                  <a:srgbClr val="003A00"/>
                </a:solidFill>
              </a:rPr>
              <a:t>O consultor técnico regional realiza avaliação técnica do serviço e do espaço físico por meio de instrumentos de diagnóstico das áreas.</a:t>
            </a:r>
          </a:p>
          <a:p>
            <a:pPr marL="651510" indent="-514350" algn="just"/>
            <a:endParaRPr lang="pt-BR" dirty="0">
              <a:solidFill>
                <a:srgbClr val="003A00"/>
              </a:solidFill>
            </a:endParaRPr>
          </a:p>
          <a:p>
            <a:pPr marL="1108710" lvl="1" indent="-514350" algn="just"/>
            <a:r>
              <a:rPr lang="pt-BR" dirty="0">
                <a:solidFill>
                  <a:srgbClr val="003A00"/>
                </a:solidFill>
              </a:rPr>
              <a:t>Instrumento de diagnóstico da Assistência Social</a:t>
            </a:r>
          </a:p>
          <a:p>
            <a:pPr marL="1108710" lvl="1" indent="-514350" algn="just"/>
            <a:r>
              <a:rPr lang="pt-BR" dirty="0">
                <a:solidFill>
                  <a:srgbClr val="003A00"/>
                </a:solidFill>
              </a:rPr>
              <a:t>Instrumento de diagnóstico da Educação</a:t>
            </a:r>
          </a:p>
          <a:p>
            <a:pPr marL="1108710" lvl="1" indent="-514350" algn="just"/>
            <a:r>
              <a:rPr lang="pt-BR" dirty="0">
                <a:solidFill>
                  <a:srgbClr val="003A00"/>
                </a:solidFill>
              </a:rPr>
              <a:t>Instrumento de diagnóstico da Saúde</a:t>
            </a:r>
          </a:p>
          <a:p>
            <a:pPr marL="1108710" lvl="1" indent="-514350" algn="just"/>
            <a:r>
              <a:rPr lang="pt-BR" dirty="0">
                <a:solidFill>
                  <a:srgbClr val="003A00"/>
                </a:solidFill>
              </a:rPr>
              <a:t>Escala de Eficiência, Eficácia, Efetividade e Relevância </a:t>
            </a:r>
          </a:p>
          <a:p>
            <a:pPr lvl="1" algn="just"/>
            <a:endParaRPr lang="pt-BR" dirty="0">
              <a:solidFill>
                <a:srgbClr val="003A00"/>
              </a:solidFill>
            </a:endParaRPr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24743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11116</TotalTime>
  <Words>804</Words>
  <Application>Microsoft Office PowerPoint</Application>
  <PresentationFormat>Apresentação na tela (4:3)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Tema do Office</vt:lpstr>
      <vt:lpstr>2_Tema do Office</vt:lpstr>
      <vt:lpstr>3_Tema do Office</vt:lpstr>
      <vt:lpstr>Apresentação do PowerPoint</vt:lpstr>
      <vt:lpstr>Apresentação do PowerPoint</vt:lpstr>
      <vt:lpstr>Apresentação do PowerPoint</vt:lpstr>
      <vt:lpstr>Quando ir a uma Apae? </vt:lpstr>
      <vt:lpstr>Diagnóstico institucional: padronização das visitas institucionais </vt:lpstr>
      <vt:lpstr>1º Passo: organização da visita </vt:lpstr>
      <vt:lpstr>2º Passo: apresentação da proposta</vt:lpstr>
      <vt:lpstr>3º Passo: apresentação dos serviços</vt:lpstr>
      <vt:lpstr>4º Passo: visita aos serviços </vt:lpstr>
      <vt:lpstr>5º passo: Análise documental</vt:lpstr>
      <vt:lpstr>6º Passo: recomendações e reordenamento</vt:lpstr>
      <vt:lpstr>7º passo : Relatório diagnóstico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04-Feapaes</dc:creator>
  <cp:lastModifiedBy>Bruna</cp:lastModifiedBy>
  <cp:revision>920</cp:revision>
  <cp:lastPrinted>2020-03-19T17:37:16Z</cp:lastPrinted>
  <dcterms:created xsi:type="dcterms:W3CDTF">2019-04-11T11:46:48Z</dcterms:created>
  <dcterms:modified xsi:type="dcterms:W3CDTF">2020-05-08T20:07:56Z</dcterms:modified>
</cp:coreProperties>
</file>