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95" r:id="rId2"/>
    <p:sldId id="296" r:id="rId3"/>
    <p:sldId id="297" r:id="rId4"/>
    <p:sldId id="304" r:id="rId5"/>
    <p:sldId id="298" r:id="rId6"/>
    <p:sldId id="299" r:id="rId7"/>
    <p:sldId id="300" r:id="rId8"/>
    <p:sldId id="301" r:id="rId9"/>
    <p:sldId id="302" r:id="rId10"/>
    <p:sldId id="303" r:id="rId11"/>
    <p:sldId id="305" r:id="rId12"/>
    <p:sldId id="256" r:id="rId13"/>
    <p:sldId id="273" r:id="rId14"/>
    <p:sldId id="274" r:id="rId15"/>
    <p:sldId id="291" r:id="rId16"/>
    <p:sldId id="277" r:id="rId17"/>
    <p:sldId id="290" r:id="rId18"/>
    <p:sldId id="275" r:id="rId19"/>
    <p:sldId id="287" r:id="rId20"/>
    <p:sldId id="282" r:id="rId21"/>
    <p:sldId id="294" r:id="rId22"/>
    <p:sldId id="293" r:id="rId2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152620-21C9-4E05-911D-338BF175B83D}" type="datetimeFigureOut">
              <a:rPr lang="pt-BR" smtClean="0"/>
              <a:pPr/>
              <a:t>12/06/2020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B8CA32-8BAD-4F5C-88FA-C824751C55A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B8CA32-8BAD-4F5C-88FA-C824751C55AC}" type="slidenum">
              <a:rPr lang="pt-BR" smtClean="0"/>
              <a:pPr/>
              <a:t>2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C52C6-D43A-4D37-AFBD-9A087BAD25D7}" type="datetimeFigureOut">
              <a:rPr lang="pt-BR" smtClean="0"/>
              <a:pPr/>
              <a:t>12/06/2020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33C83-7087-4C55-B367-4141AF55522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449671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C52C6-D43A-4D37-AFBD-9A087BAD25D7}" type="datetimeFigureOut">
              <a:rPr lang="pt-BR" smtClean="0"/>
              <a:pPr/>
              <a:t>12/06/2020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33C83-7087-4C55-B367-4141AF55522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786213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C52C6-D43A-4D37-AFBD-9A087BAD25D7}" type="datetimeFigureOut">
              <a:rPr lang="pt-BR" smtClean="0"/>
              <a:pPr/>
              <a:t>12/06/2020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33C83-7087-4C55-B367-4141AF55522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144182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C52C6-D43A-4D37-AFBD-9A087BAD25D7}" type="datetimeFigureOut">
              <a:rPr lang="pt-BR" smtClean="0"/>
              <a:pPr/>
              <a:t>12/06/2020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33C83-7087-4C55-B367-4141AF55522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362946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C52C6-D43A-4D37-AFBD-9A087BAD25D7}" type="datetimeFigureOut">
              <a:rPr lang="pt-BR" smtClean="0"/>
              <a:pPr/>
              <a:t>12/06/2020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33C83-7087-4C55-B367-4141AF55522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691886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C52C6-D43A-4D37-AFBD-9A087BAD25D7}" type="datetimeFigureOut">
              <a:rPr lang="pt-BR" smtClean="0"/>
              <a:pPr/>
              <a:t>12/06/2020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33C83-7087-4C55-B367-4141AF55522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205294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C52C6-D43A-4D37-AFBD-9A087BAD25D7}" type="datetimeFigureOut">
              <a:rPr lang="pt-BR" smtClean="0"/>
              <a:pPr/>
              <a:t>12/06/2020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33C83-7087-4C55-B367-4141AF55522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81698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C52C6-D43A-4D37-AFBD-9A087BAD25D7}" type="datetimeFigureOut">
              <a:rPr lang="pt-BR" smtClean="0"/>
              <a:pPr/>
              <a:t>12/06/2020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33C83-7087-4C55-B367-4141AF55522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240683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C52C6-D43A-4D37-AFBD-9A087BAD25D7}" type="datetimeFigureOut">
              <a:rPr lang="pt-BR" smtClean="0"/>
              <a:pPr/>
              <a:t>12/06/2020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33C83-7087-4C55-B367-4141AF55522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821129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C52C6-D43A-4D37-AFBD-9A087BAD25D7}" type="datetimeFigureOut">
              <a:rPr lang="pt-BR" smtClean="0"/>
              <a:pPr/>
              <a:t>12/06/2020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33C83-7087-4C55-B367-4141AF55522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4147117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C52C6-D43A-4D37-AFBD-9A087BAD25D7}" type="datetimeFigureOut">
              <a:rPr lang="pt-BR" smtClean="0"/>
              <a:pPr/>
              <a:t>12/06/2020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33C83-7087-4C55-B367-4141AF55522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753101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C52C6-D43A-4D37-AFBD-9A087BAD25D7}" type="datetimeFigureOut">
              <a:rPr lang="pt-BR" smtClean="0"/>
              <a:pPr/>
              <a:t>12/06/2020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D33C83-7087-4C55-B367-4141AF55522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829957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sg.teletrabalho@educacao.mg.gov.br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niapaemg.org.br/" TargetMode="External"/><Relationship Id="rId2" Type="http://schemas.openxmlformats.org/officeDocument/2006/relationships/hyperlink" Target="mailto:federacao@apaemg.org.br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studeemcasa.educacao.mg.gov.br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692696"/>
            <a:ext cx="8352928" cy="5400600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pt-BR" sz="4400" u="sng" dirty="0" smtClean="0">
                <a:latin typeface="Arial" pitchFamily="34" charset="0"/>
                <a:cs typeface="Arial" pitchFamily="34" charset="0"/>
              </a:rPr>
              <a:t>Educação à distância para a pessoa com deficiência intelectual e múltipla</a:t>
            </a:r>
          </a:p>
          <a:p>
            <a:pPr algn="ctr">
              <a:buNone/>
            </a:pPr>
            <a:endParaRPr lang="pt-BR" sz="4400" u="sng" dirty="0" smtClean="0">
              <a:latin typeface="Arial" pitchFamily="34" charset="0"/>
              <a:cs typeface="Arial" pitchFamily="34" charset="0"/>
            </a:endParaRPr>
          </a:p>
          <a:p>
            <a:pPr algn="r">
              <a:buNone/>
            </a:pPr>
            <a:endParaRPr lang="pt-BR" b="1" dirty="0" smtClean="0"/>
          </a:p>
          <a:p>
            <a:pPr algn="ctr">
              <a:buNone/>
            </a:pPr>
            <a:r>
              <a:rPr lang="pt-BR" sz="3000" b="1" dirty="0" smtClean="0">
                <a:latin typeface="Arial" pitchFamily="34" charset="0"/>
                <a:cs typeface="Arial" pitchFamily="34" charset="0"/>
              </a:rPr>
              <a:t>Instituto de Ensino e Pesquisa Darci Barbosa</a:t>
            </a:r>
          </a:p>
          <a:p>
            <a:pPr algn="r"/>
            <a:endParaRPr lang="pt-BR" b="1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 algn="r"/>
            <a:endParaRPr lang="pt-BR" b="1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 algn="r">
              <a:buNone/>
            </a:pPr>
            <a:r>
              <a:rPr lang="pt-BR" sz="2500" dirty="0" smtClean="0">
                <a:latin typeface="Arial" pitchFamily="34" charset="0"/>
                <a:cs typeface="Arial" pitchFamily="34" charset="0"/>
              </a:rPr>
              <a:t>Bruna Morato Israel – Consultora Técnica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pt-BR" u="sng" dirty="0" smtClean="0">
                <a:latin typeface="Arial" pitchFamily="34" charset="0"/>
                <a:cs typeface="Arial" pitchFamily="34" charset="0"/>
              </a:rPr>
              <a:t>A gestão de pessoal</a:t>
            </a:r>
            <a:endParaRPr lang="pt-BR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1600" b="1" dirty="0" smtClean="0">
                <a:latin typeface="Arial" pitchFamily="34" charset="0"/>
                <a:cs typeface="Arial" pitchFamily="34" charset="0"/>
              </a:rPr>
              <a:t>Anexo III: 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Mapeamento de viabilidades e prioridades da Unidade Escolar:</a:t>
            </a:r>
            <a:endParaRPr lang="pt-BR" sz="1600" b="1" dirty="0" smtClean="0">
              <a:latin typeface="Arial" pitchFamily="34" charset="0"/>
              <a:cs typeface="Arial" pitchFamily="34" charset="0"/>
            </a:endParaRPr>
          </a:p>
          <a:p>
            <a:pPr marL="0" lvl="1">
              <a:buFont typeface="Wingdings" pitchFamily="2" charset="2"/>
              <a:buChar char="Ø"/>
            </a:pPr>
            <a:r>
              <a:rPr lang="pt-BR" sz="1600" dirty="0" smtClean="0">
                <a:latin typeface="Arial" pitchFamily="34" charset="0"/>
                <a:cs typeface="Arial" pitchFamily="34" charset="0"/>
              </a:rPr>
              <a:t>É preenchimento mensalmente pela escola polo;</a:t>
            </a:r>
          </a:p>
          <a:p>
            <a:pPr marL="0" lvl="1">
              <a:buFont typeface="Wingdings" pitchFamily="2" charset="2"/>
              <a:buChar char="Ø"/>
            </a:pPr>
            <a:r>
              <a:rPr lang="pt-BR" sz="1600" dirty="0" smtClean="0">
                <a:latin typeface="Arial" pitchFamily="34" charset="0"/>
                <a:cs typeface="Arial" pitchFamily="34" charset="0"/>
              </a:rPr>
              <a:t>A direção da Escola da Apae providencia as informações necessárias e repassa para o diretor da escola polo que fará preencher no sistema RP1 (relatório de pagamento).</a:t>
            </a:r>
          </a:p>
          <a:p>
            <a:pPr marL="0" lvl="1">
              <a:buFontTx/>
              <a:buChar char="-"/>
            </a:pPr>
            <a:endParaRPr lang="pt-BR" sz="1600" dirty="0" smtClean="0">
              <a:latin typeface="Arial" pitchFamily="34" charset="0"/>
              <a:cs typeface="Arial" pitchFamily="34" charset="0"/>
            </a:endParaRPr>
          </a:p>
          <a:p>
            <a:pPr marL="0" lvl="1">
              <a:buNone/>
            </a:pPr>
            <a:r>
              <a:rPr lang="pt-BR" sz="1600" b="1" dirty="0" smtClean="0">
                <a:latin typeface="Arial" pitchFamily="34" charset="0"/>
                <a:cs typeface="Arial" pitchFamily="34" charset="0"/>
              </a:rPr>
              <a:t>Anexo IV: 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Plano de Trabalho Individual:  </a:t>
            </a:r>
          </a:p>
          <a:p>
            <a:pPr marL="0" lvl="1">
              <a:buFont typeface="Wingdings" pitchFamily="2" charset="2"/>
              <a:buChar char="Ø"/>
            </a:pPr>
            <a:r>
              <a:rPr lang="pt-BR" sz="1600" dirty="0" smtClean="0">
                <a:latin typeface="Arial" pitchFamily="34" charset="0"/>
                <a:cs typeface="Arial" pitchFamily="34" charset="0"/>
              </a:rPr>
              <a:t>A SEE-MG não expediu orientações sobre o preenchimento desse anexo.</a:t>
            </a:r>
          </a:p>
          <a:p>
            <a:pPr marL="0" lvl="1"/>
            <a:endParaRPr lang="pt-BR" sz="1600" dirty="0" smtClean="0">
              <a:latin typeface="Arial" pitchFamily="34" charset="0"/>
              <a:cs typeface="Arial" pitchFamily="34" charset="0"/>
            </a:endParaRPr>
          </a:p>
          <a:p>
            <a:pPr marL="0" lvl="1">
              <a:buNone/>
            </a:pPr>
            <a:r>
              <a:rPr lang="pt-BR" sz="1600" b="1" dirty="0" smtClean="0">
                <a:latin typeface="Arial" pitchFamily="34" charset="0"/>
                <a:cs typeface="Arial" pitchFamily="34" charset="0"/>
              </a:rPr>
              <a:t>Anexo V: 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Relatório de Atividades:</a:t>
            </a:r>
          </a:p>
          <a:p>
            <a:pPr marL="0" lvl="1">
              <a:buFont typeface="Wingdings" pitchFamily="2" charset="2"/>
              <a:buChar char="Ø"/>
            </a:pPr>
            <a:r>
              <a:rPr lang="pt-BR" sz="1600" dirty="0" smtClean="0">
                <a:latin typeface="Arial" pitchFamily="34" charset="0"/>
                <a:cs typeface="Arial" pitchFamily="34" charset="0"/>
              </a:rPr>
              <a:t>A SEE-MG não expediu orientações sobre o preenchimento desse anexo.</a:t>
            </a:r>
          </a:p>
          <a:p>
            <a:endParaRPr lang="pt-BR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9615" y="5142309"/>
            <a:ext cx="762065" cy="1167011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5" name="Retângulo 4"/>
          <p:cNvSpPr/>
          <p:nvPr/>
        </p:nvSpPr>
        <p:spPr>
          <a:xfrm>
            <a:off x="1763688" y="5147900"/>
            <a:ext cx="72008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000" b="1" dirty="0" smtClean="0">
                <a:latin typeface="Arial" pitchFamily="34" charset="0"/>
                <a:cs typeface="Arial" pitchFamily="34" charset="0"/>
              </a:rPr>
              <a:t>Dúvidas</a:t>
            </a:r>
          </a:p>
          <a:p>
            <a:pPr algn="ctr"/>
            <a:r>
              <a:rPr lang="pt-BR" sz="3000" b="1" dirty="0" smtClean="0">
                <a:latin typeface="Arial" pitchFamily="34" charset="0"/>
                <a:cs typeface="Arial" pitchFamily="34" charset="0"/>
                <a:hlinkClick r:id="rId3"/>
              </a:rPr>
              <a:t>sg.teletrabalho@educacao.mg.gov.br</a:t>
            </a:r>
            <a:r>
              <a:rPr lang="pt-BR" sz="3000" b="1" dirty="0" smtClean="0">
                <a:latin typeface="Arial" pitchFamily="34" charset="0"/>
                <a:cs typeface="Arial" pitchFamily="34" charset="0"/>
              </a:rPr>
              <a:t> </a:t>
            </a:r>
            <a:endParaRPr lang="pt-BR" sz="3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3779912" y="6381328"/>
            <a:ext cx="511256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500" b="1" dirty="0" smtClean="0">
                <a:latin typeface="Arial" pitchFamily="34" charset="0"/>
                <a:cs typeface="Arial" pitchFamily="34" charset="0"/>
              </a:rPr>
              <a:t>Fonte: </a:t>
            </a:r>
            <a:r>
              <a:rPr lang="pt-BR" sz="1500" dirty="0" smtClean="0">
                <a:latin typeface="Arial" pitchFamily="34" charset="0"/>
                <a:cs typeface="Arial" pitchFamily="34" charset="0"/>
              </a:rPr>
              <a:t>Memorando-Circular nº 8/2020/SEE/SPP</a:t>
            </a:r>
            <a:endParaRPr lang="pt-BR" sz="15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pt-BR" sz="7200" b="1" dirty="0" smtClean="0"/>
              <a:t>Obrigada!!!</a:t>
            </a:r>
          </a:p>
          <a:p>
            <a:pPr algn="ctr"/>
            <a:endParaRPr lang="pt-BR" sz="7200" b="1" dirty="0" smtClean="0"/>
          </a:p>
          <a:p>
            <a:pPr algn="ctr"/>
            <a:endParaRPr lang="pt-BR" sz="7200" b="1" dirty="0" smtClean="0"/>
          </a:p>
          <a:p>
            <a:pPr algn="ctr">
              <a:buNone/>
            </a:pPr>
            <a:r>
              <a:rPr lang="pt-BR" sz="4400" b="1" dirty="0" smtClean="0"/>
              <a:t>Bruna C. Morato Israel</a:t>
            </a:r>
            <a:br>
              <a:rPr lang="pt-BR" sz="4400" b="1" dirty="0" smtClean="0"/>
            </a:br>
            <a:r>
              <a:rPr lang="pt-BR" b="1" dirty="0" smtClean="0"/>
              <a:t>Consultora técnica </a:t>
            </a:r>
          </a:p>
          <a:p>
            <a:pPr algn="ctr">
              <a:buNone/>
            </a:pPr>
            <a:r>
              <a:rPr lang="pt-BR" b="1" dirty="0" smtClean="0"/>
              <a:t>Instituto de Ensino e Pesquisa Darci Barbosa </a:t>
            </a:r>
            <a:br>
              <a:rPr lang="pt-BR" b="1" dirty="0" smtClean="0"/>
            </a:br>
            <a:r>
              <a:rPr lang="pt-BR" b="1" dirty="0" smtClean="0"/>
              <a:t> Federação das Apaes do Estado de Minas Gerais</a:t>
            </a:r>
          </a:p>
          <a:p>
            <a:pPr algn="ctr">
              <a:buNone/>
            </a:pPr>
            <a:r>
              <a:rPr lang="pt-BR" b="1" dirty="0" smtClean="0">
                <a:hlinkClick r:id="rId2"/>
              </a:rPr>
              <a:t>federacao@apaemg.org.br</a:t>
            </a:r>
            <a:endParaRPr lang="pt-BR" b="1" dirty="0" smtClean="0"/>
          </a:p>
          <a:p>
            <a:pPr algn="ctr">
              <a:buNone/>
            </a:pPr>
            <a:r>
              <a:rPr lang="pt-BR" b="1" dirty="0" smtClean="0"/>
              <a:t>@</a:t>
            </a:r>
            <a:r>
              <a:rPr lang="pt-BR" b="1" dirty="0" err="1" smtClean="0"/>
              <a:t>uniapaemg</a:t>
            </a:r>
            <a:r>
              <a:rPr lang="pt-BR" b="1" dirty="0" smtClean="0"/>
              <a:t> / </a:t>
            </a:r>
            <a:r>
              <a:rPr lang="pt-BR" b="1" dirty="0" smtClean="0">
                <a:hlinkClick r:id="rId3"/>
              </a:rPr>
              <a:t>www.uniapaemg.org.br</a:t>
            </a:r>
            <a:r>
              <a:rPr lang="pt-BR" b="1" dirty="0" smtClean="0"/>
              <a:t> 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196753"/>
            <a:ext cx="7772400" cy="2403698"/>
          </a:xfrm>
        </p:spPr>
        <p:txBody>
          <a:bodyPr>
            <a:normAutofit/>
          </a:bodyPr>
          <a:lstStyle/>
          <a:p>
            <a:r>
              <a:rPr lang="pt-BR" b="1" u="sng" dirty="0"/>
              <a:t>Educação à Distância para a Pessoa com Deficiência Intelectual e Múltipla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95536" y="4293096"/>
            <a:ext cx="7920880" cy="1512168"/>
          </a:xfrm>
        </p:spPr>
        <p:txBody>
          <a:bodyPr>
            <a:normAutofit fontScale="25000" lnSpcReduction="20000"/>
          </a:bodyPr>
          <a:lstStyle/>
          <a:p>
            <a:endParaRPr lang="pt-BR" dirty="0"/>
          </a:p>
          <a:p>
            <a:endParaRPr lang="pt-BR" dirty="0"/>
          </a:p>
          <a:p>
            <a:r>
              <a:rPr lang="pt-BR" sz="1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Escola de Educação Especial Dr. Lage </a:t>
            </a:r>
          </a:p>
          <a:p>
            <a:r>
              <a:rPr lang="pt-BR" sz="1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Apae </a:t>
            </a:r>
            <a:r>
              <a:rPr lang="pt-BR" sz="1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Pará de Minas</a:t>
            </a:r>
          </a:p>
          <a:p>
            <a:r>
              <a:rPr lang="pt-BR" dirty="0"/>
              <a:t> </a:t>
            </a:r>
          </a:p>
          <a:p>
            <a:r>
              <a:rPr lang="pt-BR" dirty="0"/>
              <a:t> </a:t>
            </a:r>
          </a:p>
        </p:txBody>
      </p:sp>
    </p:spTree>
    <p:extLst>
      <p:ext uri="{BB962C8B-B14F-4D97-AF65-F5344CB8AC3E}">
        <p14:creationId xmlns="" xmlns:p14="http://schemas.microsoft.com/office/powerpoint/2010/main" val="1374945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u="sng" dirty="0">
                <a:latin typeface="Arial" panose="020B0604020202020204" pitchFamily="34" charset="0"/>
                <a:cs typeface="Arial" panose="020B0604020202020204" pitchFamily="34" charset="0"/>
              </a:rPr>
              <a:t>Missão</a:t>
            </a:r>
            <a:r>
              <a:rPr lang="pt-BR" u="sng" dirty="0"/>
              <a:t> </a:t>
            </a:r>
            <a:r>
              <a:rPr lang="pt-BR" u="sng" dirty="0">
                <a:latin typeface="Arial" pitchFamily="34" charset="0"/>
                <a:cs typeface="Arial" pitchFamily="34" charset="0"/>
              </a:rPr>
              <a:t>da Escola Especial da </a:t>
            </a:r>
            <a:r>
              <a:rPr lang="pt-BR" u="sng" dirty="0" smtClean="0">
                <a:latin typeface="Arial" pitchFamily="34" charset="0"/>
                <a:cs typeface="Arial" pitchFamily="34" charset="0"/>
              </a:rPr>
              <a:t>Apae</a:t>
            </a:r>
            <a:endParaRPr lang="pt-BR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600200"/>
            <a:ext cx="8363272" cy="4525963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Ofertar ensino e aprendizagem a partir da identificação das necessidades, especificidades, apoios e habilidades de cada estudante com deficiência intelectual e múltipla, buscando condições estruturais e funcionais que garantam seu pleno desenvolvimento enquanto 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sujeitos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que possuem o direito 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e dever de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ser socialmente participativos, integrados e 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felizes.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43517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7973" y="188640"/>
            <a:ext cx="8229600" cy="1008112"/>
          </a:xfrm>
        </p:spPr>
        <p:txBody>
          <a:bodyPr>
            <a:normAutofit/>
          </a:bodyPr>
          <a:lstStyle/>
          <a:p>
            <a:r>
              <a:rPr lang="pt-BR" u="sng" dirty="0">
                <a:latin typeface="Arial" panose="020B0604020202020204" pitchFamily="34" charset="0"/>
                <a:cs typeface="Arial" panose="020B0604020202020204" pitchFamily="34" charset="0"/>
              </a:rPr>
              <a:t>Organização/Estrutura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14919" y="1331640"/>
            <a:ext cx="8229600" cy="482312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Ofertamos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: Educação 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Infantil /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Pré-Escola, Ensino Fundamental anos iniciais e EJA Anos Finais;</a:t>
            </a:r>
          </a:p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Total de 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105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estudantes;</a:t>
            </a:r>
          </a:p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01 turma de Educação Infantil,10 turmas de Ensino Fundamental e 03 turmas de EJA Anos 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Finais;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Corpo docente: composto por professores cedidos 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pelo parceria com o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Estado MG e pelo Município 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de Pará de Minas.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58136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3316252" y="2780928"/>
            <a:ext cx="2304256" cy="10789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ALUNO</a:t>
            </a:r>
            <a:endParaRPr lang="pt-BR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6435133" y="2996952"/>
            <a:ext cx="2304256" cy="88329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PROFESSOR</a:t>
            </a:r>
            <a:endParaRPr lang="pt-BR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251520" y="2996952"/>
            <a:ext cx="2088232" cy="91718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FAMILIA</a:t>
            </a:r>
            <a:endParaRPr lang="pt-BR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3420139" y="4941168"/>
            <a:ext cx="2304256" cy="862959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DIREÇÃO E COORDENAÇÃO PEDAGÓGICA</a:t>
            </a:r>
            <a:endParaRPr lang="pt-BR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Seta para a esquerda e para a direita 2"/>
          <p:cNvSpPr/>
          <p:nvPr/>
        </p:nvSpPr>
        <p:spPr>
          <a:xfrm>
            <a:off x="2555776" y="3334387"/>
            <a:ext cx="608076" cy="242316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2" name="Seta para a esquerda e para a direita 11"/>
          <p:cNvSpPr/>
          <p:nvPr/>
        </p:nvSpPr>
        <p:spPr>
          <a:xfrm rot="5400000">
            <a:off x="4267962" y="4331960"/>
            <a:ext cx="608076" cy="242316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3" name="Seta para a esquerda e para a direita 12"/>
          <p:cNvSpPr/>
          <p:nvPr/>
        </p:nvSpPr>
        <p:spPr>
          <a:xfrm>
            <a:off x="5724128" y="3324398"/>
            <a:ext cx="608076" cy="242316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4" name="Retângulo 13"/>
          <p:cNvSpPr/>
          <p:nvPr/>
        </p:nvSpPr>
        <p:spPr>
          <a:xfrm>
            <a:off x="5940152" y="1628800"/>
            <a:ext cx="3004523" cy="64807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CONTEXTO FAMILIAR E RECURSOS DISPONÍVEIS</a:t>
            </a:r>
            <a:endParaRPr lang="pt-BR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1619672" y="1628250"/>
            <a:ext cx="4208476" cy="64862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NECESSIDADES, ESPECIFICIDADES E GRAU DE AUTONOMIA</a:t>
            </a:r>
            <a:endParaRPr lang="pt-BR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tângulo 15"/>
          <p:cNvSpPr/>
          <p:nvPr/>
        </p:nvSpPr>
        <p:spPr>
          <a:xfrm>
            <a:off x="251520" y="1628800"/>
            <a:ext cx="1188131" cy="6480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PDI</a:t>
            </a:r>
            <a:endParaRPr lang="pt-BR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1012460" y="6124654"/>
            <a:ext cx="68767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17" name="CaixaDeTexto 16"/>
          <p:cNvSpPr txBox="1"/>
          <p:nvPr/>
        </p:nvSpPr>
        <p:spPr>
          <a:xfrm>
            <a:off x="179512" y="116632"/>
            <a:ext cx="844164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Essência do trabalho educacional à distância</a:t>
            </a:r>
            <a:endParaRPr lang="pt-BR" sz="40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289323" y="6124654"/>
            <a:ext cx="86553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  <a:t>EQUIPE 100% ENGAJADA NO PROCESSO ENSINO E APRENDIZAGEM</a:t>
            </a:r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34784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811560"/>
          </a:xfrm>
        </p:spPr>
        <p:txBody>
          <a:bodyPr>
            <a:normAutofit fontScale="90000"/>
          </a:bodyPr>
          <a:lstStyle/>
          <a:p>
            <a:r>
              <a:rPr lang="pt-BR" sz="31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31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49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Ações Emergenciais</a:t>
            </a:r>
            <a:r>
              <a:rPr lang="pt-BR" sz="4900" u="sng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pt-BR" sz="4900" u="sng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4900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BR" sz="49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184576"/>
          </a:xfrm>
        </p:spPr>
        <p:txBody>
          <a:bodyPr>
            <a:noAutofit/>
          </a:bodyPr>
          <a:lstStyle/>
          <a:p>
            <a:pPr algn="just"/>
            <a:r>
              <a:rPr lang="pt-BR" sz="3000" dirty="0">
                <a:latin typeface="Arial" panose="020B0604020202020204" pitchFamily="34" charset="0"/>
                <a:cs typeface="Arial" panose="020B0604020202020204" pitchFamily="34" charset="0"/>
              </a:rPr>
              <a:t>Aplicação </a:t>
            </a:r>
            <a:r>
              <a:rPr lang="pt-BR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questionário </a:t>
            </a:r>
            <a:r>
              <a:rPr lang="pt-BR" sz="3000" dirty="0">
                <a:latin typeface="Arial" panose="020B0604020202020204" pitchFamily="34" charset="0"/>
                <a:cs typeface="Arial" panose="020B0604020202020204" pitchFamily="34" charset="0"/>
              </a:rPr>
              <a:t>escolar</a:t>
            </a:r>
            <a:r>
              <a:rPr lang="pt-BR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0" indent="0" algn="just">
              <a:buNone/>
            </a:pPr>
            <a:endParaRPr lang="pt-BR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3000" dirty="0">
                <a:latin typeface="Arial" panose="020B0604020202020204" pitchFamily="34" charset="0"/>
                <a:cs typeface="Arial" panose="020B0604020202020204" pitchFamily="34" charset="0"/>
              </a:rPr>
              <a:t>Criação de grupos de </a:t>
            </a:r>
            <a:r>
              <a:rPr lang="pt-BR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whatsApp </a:t>
            </a:r>
            <a:r>
              <a:rPr lang="pt-BR" sz="3000" dirty="0">
                <a:latin typeface="Arial" panose="020B0604020202020204" pitchFamily="34" charset="0"/>
                <a:cs typeface="Arial" panose="020B0604020202020204" pitchFamily="34" charset="0"/>
              </a:rPr>
              <a:t>institucional por turma; </a:t>
            </a:r>
          </a:p>
          <a:p>
            <a:pPr marL="0" indent="0" algn="just">
              <a:buNone/>
            </a:pPr>
            <a:endParaRPr lang="pt-BR" sz="1000" i="1" u="sng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3000" dirty="0">
                <a:latin typeface="Arial" panose="020B0604020202020204" pitchFamily="34" charset="0"/>
                <a:cs typeface="Arial" panose="020B0604020202020204" pitchFamily="34" charset="0"/>
              </a:rPr>
              <a:t>Capacitação realizada pela Federação em parceria com a APAE de Pará de Minas para a rede sobre o Teletrabalho;</a:t>
            </a:r>
          </a:p>
          <a:p>
            <a:pPr algn="just">
              <a:buNone/>
            </a:pPr>
            <a:endParaRPr lang="pt-B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3000" dirty="0">
                <a:latin typeface="Arial" panose="020B0604020202020204" pitchFamily="34" charset="0"/>
                <a:cs typeface="Arial" panose="020B0604020202020204" pitchFamily="34" charset="0"/>
              </a:rPr>
              <a:t>Capacitação continuada da equipe de professores participando de </a:t>
            </a:r>
            <a:r>
              <a:rPr lang="pt-BR" sz="3000" dirty="0" err="1">
                <a:latin typeface="Arial" panose="020B0604020202020204" pitchFamily="34" charset="0"/>
                <a:cs typeface="Arial" panose="020B0604020202020204" pitchFamily="34" charset="0"/>
              </a:rPr>
              <a:t>webinares</a:t>
            </a:r>
            <a:r>
              <a:rPr lang="pt-BR" sz="3000" dirty="0">
                <a:latin typeface="Arial" panose="020B0604020202020204" pitchFamily="34" charset="0"/>
                <a:cs typeface="Arial" panose="020B0604020202020204" pitchFamily="34" charset="0"/>
              </a:rPr>
              <a:t>, cursos, </a:t>
            </a:r>
            <a:r>
              <a:rPr lang="pt-BR" sz="3000" dirty="0" err="1">
                <a:latin typeface="Arial" panose="020B0604020202020204" pitchFamily="34" charset="0"/>
                <a:cs typeface="Arial" panose="020B0604020202020204" pitchFamily="34" charset="0"/>
              </a:rPr>
              <a:t>lives</a:t>
            </a:r>
            <a:r>
              <a:rPr lang="pt-BR" sz="3000" dirty="0">
                <a:latin typeface="Arial" panose="020B0604020202020204" pitchFamily="34" charset="0"/>
                <a:cs typeface="Arial" panose="020B0604020202020204" pitchFamily="34" charset="0"/>
              </a:rPr>
              <a:t> e cursando pós em educação </a:t>
            </a:r>
            <a:r>
              <a:rPr lang="pt-BR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especial.</a:t>
            </a:r>
            <a:endParaRPr lang="pt-BR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24837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496944" cy="1143000"/>
          </a:xfrm>
        </p:spPr>
        <p:txBody>
          <a:bodyPr>
            <a:noAutofit/>
          </a:bodyPr>
          <a:lstStyle/>
          <a:p>
            <a:r>
              <a:rPr lang="pt-BR" sz="3000" u="sng" dirty="0">
                <a:latin typeface="Arial" panose="020B0604020202020204" pitchFamily="34" charset="0"/>
                <a:cs typeface="Arial" panose="020B0604020202020204" pitchFamily="34" charset="0"/>
              </a:rPr>
              <a:t>Pensando no Plano de Ensino </a:t>
            </a:r>
            <a:r>
              <a:rPr lang="pt-BR" sz="3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Tutorado(PET) </a:t>
            </a:r>
            <a:r>
              <a:rPr lang="pt-BR" sz="3000" u="sng" dirty="0">
                <a:latin typeface="Arial" panose="020B0604020202020204" pitchFamily="34" charset="0"/>
                <a:cs typeface="Arial" panose="020B0604020202020204" pitchFamily="34" charset="0"/>
              </a:rPr>
              <a:t>para a Pessoa com Deficiência Intelectual e Múltipla público da Escola Especial - </a:t>
            </a:r>
            <a:r>
              <a:rPr lang="pt-BR" sz="3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Apae</a:t>
            </a:r>
            <a:endParaRPr lang="pt-BR" sz="30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772816"/>
            <a:ext cx="8568952" cy="4824536"/>
          </a:xfrm>
        </p:spPr>
        <p:txBody>
          <a:bodyPr>
            <a:normAutofit fontScale="92500"/>
          </a:bodyPr>
          <a:lstStyle/>
          <a:p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Análise 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dos PETs 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(material disponibilizado pela SEE);</a:t>
            </a:r>
          </a:p>
          <a:p>
            <a:pPr algn="just"/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Decisão de construir um </a:t>
            </a:r>
            <a:r>
              <a:rPr lang="pt-BR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novo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PET 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direcionado para 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os alunos da Apae, 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tendo por base o documento orientador e o modelo da SEE;</a:t>
            </a:r>
          </a:p>
          <a:p>
            <a:pPr algn="just"/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Contemplando o 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Plano de Desenvolvimento 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Individual - PDI;</a:t>
            </a: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Contemplando 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a BNCC e o Currículo Referência de MG;</a:t>
            </a:r>
          </a:p>
          <a:p>
            <a:pPr algn="just"/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Definição do fluxo de 15 em 15 dias com atividades escolares 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planejadas para cada dia da semana, de segunda à sexta-feira.</a:t>
            </a:r>
          </a:p>
        </p:txBody>
      </p:sp>
    </p:spTree>
    <p:extLst>
      <p:ext uri="{BB962C8B-B14F-4D97-AF65-F5344CB8AC3E}">
        <p14:creationId xmlns="" xmlns:p14="http://schemas.microsoft.com/office/powerpoint/2010/main" val="666449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686800" cy="850106"/>
          </a:xfrm>
        </p:spPr>
        <p:txBody>
          <a:bodyPr>
            <a:noAutofit/>
          </a:bodyPr>
          <a:lstStyle/>
          <a:p>
            <a:r>
              <a:rPr lang="pt-BR" sz="3000" u="sng" dirty="0">
                <a:latin typeface="Arial" panose="020B0604020202020204" pitchFamily="34" charset="0"/>
                <a:cs typeface="Arial" panose="020B0604020202020204" pitchFamily="34" charset="0"/>
              </a:rPr>
              <a:t>Organização do Regime Especial de Atividades Não </a:t>
            </a:r>
            <a:r>
              <a:rPr lang="pt-BR" sz="3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Presenciais na Escola Especial</a:t>
            </a:r>
            <a:endParaRPr lang="pt-BR" sz="30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  </a:t>
            </a: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311716193"/>
              </p:ext>
            </p:extLst>
          </p:nvPr>
        </p:nvGraphicFramePr>
        <p:xfrm>
          <a:off x="323530" y="1340767"/>
          <a:ext cx="8640959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071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75748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59638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72819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72819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280745">
                <a:tc>
                  <a:txBody>
                    <a:bodyPr/>
                    <a:lstStyle/>
                    <a:p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1º MOMENTO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2º MOMENTO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3º MOMENTO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4º MOMENTO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5º</a:t>
                      </a:r>
                      <a:r>
                        <a:rPr lang="pt-BR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MOMENTO</a:t>
                      </a:r>
                      <a:endParaRPr lang="pt-B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52229">
                <a:tc>
                  <a:txBody>
                    <a:bodyPr/>
                    <a:lstStyle/>
                    <a:p>
                      <a:r>
                        <a:rPr lang="pt-B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Videoconferência com toda equipe pedagógica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Videoconferência com</a:t>
                      </a:r>
                      <a:r>
                        <a:rPr lang="pt-BR" sz="16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grupos de professores </a:t>
                      </a:r>
                      <a:endParaRPr lang="pt-B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Fluxo</a:t>
                      </a:r>
                      <a:r>
                        <a:rPr lang="pt-BR" sz="16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do trabalho</a:t>
                      </a:r>
                    </a:p>
                    <a:p>
                      <a:endParaRPr lang="pt-B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Inicio</a:t>
                      </a:r>
                      <a:r>
                        <a:rPr lang="pt-BR" sz="16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das atividades remotas</a:t>
                      </a:r>
                      <a:endParaRPr lang="pt-B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PET finalizado</a:t>
                      </a:r>
                      <a:endParaRPr lang="pt-B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315499">
                <a:tc>
                  <a:txBody>
                    <a:bodyPr/>
                    <a:lstStyle/>
                    <a:p>
                      <a:r>
                        <a:rPr lang="pt-BR" sz="16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Orientação sobre o</a:t>
                      </a:r>
                      <a:r>
                        <a:rPr lang="pt-BR" sz="16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novo</a:t>
                      </a:r>
                      <a:r>
                        <a:rPr lang="pt-BR" sz="16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formato de trabalho conforme a legislação.</a:t>
                      </a:r>
                    </a:p>
                    <a:p>
                      <a:endParaRPr lang="pt-BR" sz="1600" b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pt-BR" sz="16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Capacitação: apresentação e preenchimento do PET.</a:t>
                      </a:r>
                      <a:endParaRPr lang="pt-BR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Planejamento e construção do PET – orientações específicas para cada segmento e turma.</a:t>
                      </a:r>
                      <a:endParaRPr lang="pt-B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Análise </a:t>
                      </a:r>
                      <a:r>
                        <a:rPr lang="pt-BR" sz="16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dos PETs</a:t>
                      </a:r>
                      <a:r>
                        <a:rPr lang="pt-BR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elaborados pelas professoras e devolução para as devidas adequações e correções.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Informar </a:t>
                      </a:r>
                      <a:r>
                        <a:rPr lang="pt-B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às famílias</a:t>
                      </a:r>
                      <a:r>
                        <a:rPr lang="pt-BR" sz="16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sobre toda a dinâmica que envolve o PET</a:t>
                      </a:r>
                      <a:r>
                        <a:rPr lang="pt-BR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pt-BR" sz="1600" baseline="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6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Inserção</a:t>
                      </a:r>
                      <a:r>
                        <a:rPr lang="pt-BR" sz="1600" i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 </a:t>
                      </a:r>
                      <a:r>
                        <a:rPr lang="pt-B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Interação das professoras nos grupos de </a:t>
                      </a:r>
                      <a:r>
                        <a:rPr lang="pt-BR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whatsApp</a:t>
                      </a:r>
                      <a:r>
                        <a:rPr lang="pt-BR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6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 suas respectivas turmas</a:t>
                      </a:r>
                      <a:r>
                        <a:rPr lang="pt-B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Impressão e organização em pastas para envio às</a:t>
                      </a:r>
                      <a:r>
                        <a:rPr lang="pt-BR" sz="16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famílias.</a:t>
                      </a:r>
                      <a:endParaRPr lang="pt-B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Articulação</a:t>
                      </a:r>
                      <a:r>
                        <a:rPr lang="pt-BR" sz="16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intersetorial.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6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Articulação com a Secretaria Municipal de Educação PM, Igaratinga e Onça de Pitangui</a:t>
                      </a:r>
                      <a:r>
                        <a:rPr lang="pt-BR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pt-B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99411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00808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endParaRPr lang="pt-BR" sz="4000" u="sng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pt-BR" sz="4000" u="sng" dirty="0" smtClean="0">
                <a:latin typeface="Arial" pitchFamily="34" charset="0"/>
                <a:cs typeface="Arial" pitchFamily="34" charset="0"/>
              </a:rPr>
              <a:t>PLANO DE ESTUDO TUTORADO PET</a:t>
            </a:r>
          </a:p>
          <a:p>
            <a:endParaRPr lang="pt-B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06192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12968" cy="864096"/>
          </a:xfrm>
        </p:spPr>
        <p:txBody>
          <a:bodyPr>
            <a:noAutofit/>
          </a:bodyPr>
          <a:lstStyle/>
          <a:p>
            <a:r>
              <a:rPr lang="pt-BR" sz="4000" u="sng" dirty="0" smtClean="0">
                <a:latin typeface="Arial" pitchFamily="34" charset="0"/>
                <a:cs typeface="Arial" pitchFamily="34" charset="0"/>
              </a:rPr>
              <a:t>Base legal</a:t>
            </a:r>
            <a:endParaRPr lang="pt-BR" sz="4000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196752"/>
            <a:ext cx="8640960" cy="4525963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pt-BR" sz="1500" b="1" dirty="0" smtClean="0">
                <a:latin typeface="Arial" pitchFamily="34" charset="0"/>
                <a:cs typeface="Arial" pitchFamily="34" charset="0"/>
              </a:rPr>
              <a:t>Nota de Esclarecimentos e Orientações do CEE-MG 001/2020 </a:t>
            </a:r>
            <a:r>
              <a:rPr lang="pt-BR" sz="1500" dirty="0" smtClean="0">
                <a:latin typeface="Arial" pitchFamily="34" charset="0"/>
                <a:cs typeface="Arial" pitchFamily="34" charset="0"/>
              </a:rPr>
              <a:t>- esclarecer e orientar para a</a:t>
            </a:r>
          </a:p>
          <a:p>
            <a:pPr algn="just">
              <a:buNone/>
            </a:pPr>
            <a:r>
              <a:rPr lang="pt-BR" sz="1500" dirty="0" smtClean="0">
                <a:latin typeface="Arial" pitchFamily="34" charset="0"/>
                <a:cs typeface="Arial" pitchFamily="34" charset="0"/>
              </a:rPr>
              <a:t>reorganização das atividades escolares do Sistema Estadual de Ensino de Minas Gerais, devido à</a:t>
            </a:r>
          </a:p>
          <a:p>
            <a:pPr algn="just">
              <a:buNone/>
            </a:pPr>
            <a:r>
              <a:rPr lang="pt-BR" sz="1500" dirty="0" smtClean="0">
                <a:latin typeface="Arial" pitchFamily="34" charset="0"/>
                <a:cs typeface="Arial" pitchFamily="34" charset="0"/>
              </a:rPr>
              <a:t>pandemia COVID-19. </a:t>
            </a:r>
          </a:p>
          <a:p>
            <a:pPr algn="just">
              <a:buFont typeface="Wingdings" pitchFamily="2" charset="2"/>
              <a:buChar char="Ø"/>
            </a:pPr>
            <a:r>
              <a:rPr lang="pt-BR" sz="1500" b="1" dirty="0" smtClean="0">
                <a:latin typeface="Arial" pitchFamily="34" charset="0"/>
                <a:cs typeface="Arial" pitchFamily="34" charset="0"/>
              </a:rPr>
              <a:t>Nota de Esclarecimentos e Orientações do CEE-MG 002/2020 </a:t>
            </a:r>
            <a:r>
              <a:rPr lang="pt-BR" sz="1500" dirty="0" smtClean="0">
                <a:latin typeface="Arial" pitchFamily="34" charset="0"/>
                <a:cs typeface="Arial" pitchFamily="34" charset="0"/>
              </a:rPr>
              <a:t>-  esclarecer e orientar os</a:t>
            </a:r>
          </a:p>
          <a:p>
            <a:pPr algn="just">
              <a:buNone/>
            </a:pPr>
            <a:r>
              <a:rPr lang="pt-BR" sz="1500" dirty="0" smtClean="0">
                <a:latin typeface="Arial" pitchFamily="34" charset="0"/>
                <a:cs typeface="Arial" pitchFamily="34" charset="0"/>
              </a:rPr>
              <a:t>pais e responsáveis sobre a reorganização das atividades escolares do Sistema Estadual de </a:t>
            </a:r>
          </a:p>
          <a:p>
            <a:pPr algn="just">
              <a:buNone/>
            </a:pPr>
            <a:r>
              <a:rPr lang="pt-BR" sz="1500" dirty="0" smtClean="0">
                <a:latin typeface="Arial" pitchFamily="34" charset="0"/>
                <a:cs typeface="Arial" pitchFamily="34" charset="0"/>
              </a:rPr>
              <a:t>Ensino, devido à pandemia COVID-19.</a:t>
            </a:r>
          </a:p>
          <a:p>
            <a:pPr algn="just">
              <a:buNone/>
            </a:pPr>
            <a:endParaRPr lang="pt-BR" sz="15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pt-BR" sz="1500" b="1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pt-BR" sz="1500" b="1" u="sng" dirty="0" smtClean="0">
                <a:latin typeface="Arial" pitchFamily="34" charset="0"/>
                <a:cs typeface="Arial" pitchFamily="34" charset="0"/>
              </a:rPr>
              <a:t>Resolução SEE-MG nº 4310/2020</a:t>
            </a:r>
            <a:r>
              <a:rPr lang="pt-BR" sz="1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1500" dirty="0" smtClean="0">
                <a:latin typeface="Arial" pitchFamily="34" charset="0"/>
                <a:cs typeface="Arial" pitchFamily="34" charset="0"/>
              </a:rPr>
              <a:t>que dispõe sobre as normas para a oferta de Regime</a:t>
            </a:r>
          </a:p>
          <a:p>
            <a:pPr algn="just">
              <a:buNone/>
            </a:pPr>
            <a:r>
              <a:rPr lang="pt-BR" sz="1500" dirty="0" smtClean="0">
                <a:latin typeface="Arial" pitchFamily="34" charset="0"/>
                <a:cs typeface="Arial" pitchFamily="34" charset="0"/>
              </a:rPr>
              <a:t>Especial de Atividades Não Presenciais, e institui o Regime Especial de Teletrabalho na Rede</a:t>
            </a:r>
          </a:p>
          <a:p>
            <a:pPr algn="just">
              <a:buNone/>
            </a:pPr>
            <a:r>
              <a:rPr lang="pt-BR" sz="1500" dirty="0" smtClean="0">
                <a:latin typeface="Arial" pitchFamily="34" charset="0"/>
                <a:cs typeface="Arial" pitchFamily="34" charset="0"/>
              </a:rPr>
              <a:t>Pública de Educação Básica para cumprimento da carga horária mínima exigida.</a:t>
            </a:r>
          </a:p>
          <a:p>
            <a:pPr algn="just">
              <a:buNone/>
            </a:pPr>
            <a:endParaRPr lang="pt-BR" sz="15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pt-BR" sz="1500" b="1" dirty="0" smtClean="0">
                <a:latin typeface="Arial" pitchFamily="34" charset="0"/>
                <a:cs typeface="Arial" pitchFamily="34" charset="0"/>
              </a:rPr>
              <a:t>Memorandos SEE-MG:</a:t>
            </a:r>
          </a:p>
          <a:p>
            <a:pPr algn="just">
              <a:buNone/>
            </a:pPr>
            <a:r>
              <a:rPr lang="pt-BR" sz="1500" b="1" dirty="0" smtClean="0">
                <a:latin typeface="Arial" pitchFamily="34" charset="0"/>
                <a:cs typeface="Arial" pitchFamily="34" charset="0"/>
              </a:rPr>
              <a:t>Nº 12 </a:t>
            </a:r>
            <a:r>
              <a:rPr lang="pt-BR" sz="1500" dirty="0" smtClean="0">
                <a:latin typeface="Arial" pitchFamily="34" charset="0"/>
                <a:cs typeface="Arial" pitchFamily="34" charset="0"/>
              </a:rPr>
              <a:t>Orientações iniciais sobre o retorno às atividades escolares não presenciais e as atividades</a:t>
            </a:r>
          </a:p>
          <a:p>
            <a:pPr algn="just">
              <a:buNone/>
            </a:pPr>
            <a:r>
              <a:rPr lang="pt-BR" sz="1500" dirty="0" smtClean="0">
                <a:latin typeface="Arial" pitchFamily="34" charset="0"/>
                <a:cs typeface="Arial" pitchFamily="34" charset="0"/>
              </a:rPr>
              <a:t>escolares excepcionalmente presenciais.</a:t>
            </a:r>
          </a:p>
          <a:p>
            <a:pPr algn="just">
              <a:buNone/>
            </a:pPr>
            <a:r>
              <a:rPr lang="pt-BR" sz="1500" b="1" dirty="0" smtClean="0">
                <a:latin typeface="Arial" pitchFamily="34" charset="0"/>
                <a:cs typeface="Arial" pitchFamily="34" charset="0"/>
              </a:rPr>
              <a:t>Nº 34 </a:t>
            </a:r>
            <a:r>
              <a:rPr lang="pt-BR" sz="1500" dirty="0" smtClean="0">
                <a:latin typeface="Arial" pitchFamily="34" charset="0"/>
                <a:cs typeface="Arial" pitchFamily="34" charset="0"/>
              </a:rPr>
              <a:t>Orientações complementares sobre REANP </a:t>
            </a:r>
          </a:p>
          <a:p>
            <a:pPr algn="just">
              <a:buNone/>
            </a:pPr>
            <a:r>
              <a:rPr lang="pt-BR" sz="1500" b="1" dirty="0" smtClean="0">
                <a:latin typeface="Arial" pitchFamily="34" charset="0"/>
                <a:cs typeface="Arial" pitchFamily="34" charset="0"/>
              </a:rPr>
              <a:t>Nº 44 </a:t>
            </a:r>
            <a:r>
              <a:rPr lang="pt-BR" sz="1500" dirty="0" smtClean="0">
                <a:latin typeface="Arial" pitchFamily="34" charset="0"/>
                <a:cs typeface="Arial" pitchFamily="34" charset="0"/>
              </a:rPr>
              <a:t>Planejamento das ações do Gestor Escolar no REANP nas unidades escolares e orientações</a:t>
            </a:r>
          </a:p>
          <a:p>
            <a:pPr algn="just">
              <a:buNone/>
            </a:pPr>
            <a:r>
              <a:rPr lang="pt-BR" sz="1500" dirty="0" smtClean="0">
                <a:latin typeface="Arial" pitchFamily="34" charset="0"/>
                <a:cs typeface="Arial" pitchFamily="34" charset="0"/>
              </a:rPr>
              <a:t>complementares.</a:t>
            </a:r>
          </a:p>
          <a:p>
            <a:pPr algn="just">
              <a:buNone/>
            </a:pPr>
            <a:r>
              <a:rPr lang="pt-BR" sz="1500" b="1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pt-BR" sz="1500" b="1" u="sng" dirty="0" smtClean="0">
                <a:latin typeface="Arial" pitchFamily="34" charset="0"/>
                <a:cs typeface="Arial" pitchFamily="34" charset="0"/>
              </a:rPr>
              <a:t>Nº 08</a:t>
            </a:r>
            <a:r>
              <a:rPr lang="pt-BR" sz="1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1500" dirty="0" smtClean="0">
                <a:latin typeface="Arial" pitchFamily="34" charset="0"/>
                <a:cs typeface="Arial" pitchFamily="34" charset="0"/>
              </a:rPr>
              <a:t>Adesão das Apaes ao Regime Especial de Atividades Não Presenciais (REANP).</a:t>
            </a:r>
            <a:endParaRPr lang="pt-BR" sz="15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eta para a direita 4"/>
          <p:cNvSpPr/>
          <p:nvPr/>
        </p:nvSpPr>
        <p:spPr>
          <a:xfrm>
            <a:off x="72008" y="5805264"/>
            <a:ext cx="467544" cy="504056"/>
          </a:xfrm>
          <a:prstGeom prst="rightArrow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Seta para a direita 5"/>
          <p:cNvSpPr/>
          <p:nvPr/>
        </p:nvSpPr>
        <p:spPr>
          <a:xfrm>
            <a:off x="72008" y="3068960"/>
            <a:ext cx="467544" cy="504056"/>
          </a:xfrm>
          <a:prstGeom prst="rightArrow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4000" u="sng" dirty="0">
                <a:latin typeface="Arial" panose="020B0604020202020204" pitchFamily="34" charset="0"/>
                <a:cs typeface="Arial" panose="020B0604020202020204" pitchFamily="34" charset="0"/>
              </a:rPr>
              <a:t>RESULTADOS ATÉ O MOMENTO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...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  <a:t>98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 famílias/alunos inseridos nos respectivos grupos de </a:t>
            </a:r>
            <a:r>
              <a:rPr lang="pt-B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whatsapp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 sala de aula virtual;</a:t>
            </a:r>
          </a:p>
          <a:p>
            <a:pPr algn="just"/>
            <a:r>
              <a:rPr 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  <a:t>07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 famílias/alunos tem celular mas não tem acesso a internet. Nesses casos, as professoras realizam as orientações e esclarecem dúvidas por meio de ligações telefônicas;  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  <a:t>86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 PETs </a:t>
            </a:r>
            <a:r>
              <a:rPr 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  <a:t>impressos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 quinzenalmente e entregues nas casas dos alunos;</a:t>
            </a:r>
          </a:p>
          <a:p>
            <a:pPr algn="just"/>
            <a:r>
              <a:rPr 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  <a:t>19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 PETs </a:t>
            </a:r>
            <a:r>
              <a:rPr 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  <a:t>enviados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 pelo whatsApp as famílias dos alunos.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90937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pt-BR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Depoimento</a:t>
            </a:r>
            <a:r>
              <a:rPr lang="pt-BR" b="1" u="sng" dirty="0" smtClean="0"/>
              <a:t> </a:t>
            </a:r>
            <a:endParaRPr lang="pt-BR" b="1" u="sng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5184576"/>
          </a:xfrm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“Eu sou Elísia Gonçalves da Silva Dias, mãe da Larissa Silva Dias aluna do 4º ano da professora Regina da Apae de Pará de Minas e foi com muita alegria que nós recebemos esse material didático em nossa casa pois o portador de necessidade especial precisa da rotina pra ele ficar fora da rotina é muito difícil principalmente pra Larissa que tem deficiência intelectual e autismo. Este projeto foi muito bem elaborado, as atividades estão coerentes com o que já havia sendo feito na APAE antes desta pandemia e nos estamos gostando muito de receber estas atividades, estamos sendo muito bem orientados pela professora que tira qualquer dúvida quando necessário e a Larissa espera com muita expectativa o dia de entregar a pasta e de receber os novos trabalhos, agente tem visto os vídeos são vídeos coerentes com a idade com que ela precisa o que vem impresso nos papeis que agente esta fazendo os trabalhos as fotos que agente tira, os áudios tudo feito com muito carinho por nós para que assim a Apae alcance o objetivo porque vem o material muito bom chegando em nossas casas agente também que fazer que assim a Larissa continue no aprendizado que ela já havia tendo muitos ganhos ela já está quase lendo então manter esta rotina de trabalho escolares é fundamental nesta fase. Eu só tenho que agradecer a Apae de Pará de Minas e a professora Regina pela dedicação. A palavra é </a:t>
            </a:r>
            <a:r>
              <a:rPr lang="pt-B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GRATIDÃO</a:t>
            </a:r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.”</a:t>
            </a:r>
          </a:p>
          <a:p>
            <a:pPr marL="0" indent="0" algn="r">
              <a:lnSpc>
                <a:spcPct val="120000"/>
              </a:lnSpc>
              <a:buNone/>
            </a:pPr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Transcrição do áudio da mãe.  </a:t>
            </a:r>
            <a:endParaRPr lang="pt-B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46842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336704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endParaRPr lang="pt-BR" sz="4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sz="5600" dirty="0" smtClean="0">
                <a:latin typeface="Arial" panose="020B0604020202020204" pitchFamily="34" charset="0"/>
                <a:cs typeface="Arial" panose="020B0604020202020204" pitchFamily="34" charset="0"/>
              </a:rPr>
              <a:t>Aos EDUCADORES...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pt-BR" sz="5600" dirty="0" smtClean="0">
                <a:latin typeface="Arial" panose="020B0604020202020204" pitchFamily="34" charset="0"/>
                <a:cs typeface="Arial" panose="020B0604020202020204" pitchFamily="34" charset="0"/>
              </a:rPr>
              <a:t>...que sigamos os conselhos de São Francisco e sejamos instrumentos que levem o ensino e aprendizagem para todos principalmente aqueles menos favorecidos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pt-BR" sz="5600" dirty="0" smtClean="0">
                <a:latin typeface="Arial" panose="020B0604020202020204" pitchFamily="34" charset="0"/>
                <a:cs typeface="Arial" panose="020B0604020202020204" pitchFamily="34" charset="0"/>
              </a:rPr>
              <a:t>Onde houver limites que você leve a superação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pt-BR" sz="5600" dirty="0" smtClean="0">
                <a:latin typeface="Arial" panose="020B0604020202020204" pitchFamily="34" charset="0"/>
                <a:cs typeface="Arial" panose="020B0604020202020204" pitchFamily="34" charset="0"/>
              </a:rPr>
              <a:t>Onde houver barreiras que você leve apoios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pt-BR" sz="5600" dirty="0" smtClean="0">
                <a:latin typeface="Arial" panose="020B0604020202020204" pitchFamily="34" charset="0"/>
                <a:cs typeface="Arial" panose="020B0604020202020204" pitchFamily="34" charset="0"/>
              </a:rPr>
              <a:t>Onde houver dificuldades que você mostre possibilidades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pt-BR" sz="5600" dirty="0" smtClean="0">
                <a:latin typeface="Arial" panose="020B0604020202020204" pitchFamily="34" charset="0"/>
                <a:cs typeface="Arial" panose="020B0604020202020204" pitchFamily="34" charset="0"/>
              </a:rPr>
              <a:t>Onde houver desesperança que você leve esperança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pt-BR" sz="5600" dirty="0" smtClean="0">
                <a:latin typeface="Arial" panose="020B0604020202020204" pitchFamily="34" charset="0"/>
                <a:cs typeface="Arial" panose="020B0604020202020204" pitchFamily="34" charset="0"/>
              </a:rPr>
              <a:t>Onde houve tristeza e dor que você leve alegria e amor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pt-BR" sz="5600" dirty="0" smtClean="0">
                <a:latin typeface="Arial" panose="020B0604020202020204" pitchFamily="34" charset="0"/>
                <a:cs typeface="Arial" panose="020B0604020202020204" pitchFamily="34" charset="0"/>
              </a:rPr>
              <a:t>E mesmo que </a:t>
            </a:r>
            <a:r>
              <a:rPr lang="pt-BR" sz="56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pt-BR" sz="5600" dirty="0" smtClean="0">
                <a:latin typeface="Arial" panose="020B0604020202020204" pitchFamily="34" charset="0"/>
                <a:cs typeface="Arial" panose="020B0604020202020204" pitchFamily="34" charset="0"/>
              </a:rPr>
              <a:t>igam que seu aluno estagnou que você ACREDITE, ACREDITE E ACREDITE porque pra Deus nada é impossível e nem pra nós EDUCADORES. </a:t>
            </a:r>
          </a:p>
          <a:p>
            <a:pPr marL="0" indent="0" algn="r">
              <a:lnSpc>
                <a:spcPct val="120000"/>
              </a:lnSpc>
              <a:buNone/>
            </a:pPr>
            <a:r>
              <a:rPr lang="pt-BR" sz="5600" dirty="0" smtClean="0">
                <a:latin typeface="Arial" panose="020B0604020202020204" pitchFamily="34" charset="0"/>
                <a:cs typeface="Arial" panose="020B0604020202020204" pitchFamily="34" charset="0"/>
              </a:rPr>
              <a:t>(Parafraseando a Oração de São Francisco)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pt-BR" sz="5600" dirty="0" smtClean="0">
                <a:latin typeface="Arial" panose="020B0604020202020204" pitchFamily="34" charset="0"/>
                <a:cs typeface="Arial" panose="020B0604020202020204" pitchFamily="34" charset="0"/>
              </a:rPr>
              <a:t>Aos </a:t>
            </a:r>
            <a:r>
              <a:rPr lang="pt-BR" sz="5600" dirty="0" smtClean="0">
                <a:latin typeface="Arial" panose="020B0604020202020204" pitchFamily="34" charset="0"/>
                <a:cs typeface="Arial" panose="020B0604020202020204" pitchFamily="34" charset="0"/>
              </a:rPr>
              <a:t>FAMILIARES...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pt-BR" sz="5600" dirty="0" smtClean="0">
                <a:latin typeface="Arial" panose="020B0604020202020204" pitchFamily="34" charset="0"/>
                <a:cs typeface="Arial" panose="020B0604020202020204" pitchFamily="34" charset="0"/>
              </a:rPr>
              <a:t>...aceitar </a:t>
            </a:r>
            <a:r>
              <a:rPr lang="pt-BR" sz="5600" dirty="0">
                <a:latin typeface="Arial" panose="020B0604020202020204" pitchFamily="34" charset="0"/>
                <a:cs typeface="Arial" panose="020B0604020202020204" pitchFamily="34" charset="0"/>
              </a:rPr>
              <a:t>a condição </a:t>
            </a:r>
            <a:r>
              <a:rPr lang="pt-BR" sz="5600" dirty="0" smtClean="0">
                <a:latin typeface="Arial" panose="020B0604020202020204" pitchFamily="34" charset="0"/>
                <a:cs typeface="Arial" panose="020B0604020202020204" pitchFamily="34" charset="0"/>
              </a:rPr>
              <a:t>de conviver seja como mãe, pai, irmão ou cuidador de uma pessoa em situação de deficiência, sabemos que não é tarefa fácil, </a:t>
            </a:r>
            <a:r>
              <a:rPr lang="pt-BR" sz="5600" dirty="0">
                <a:latin typeface="Arial" panose="020B0604020202020204" pitchFamily="34" charset="0"/>
                <a:cs typeface="Arial" panose="020B0604020202020204" pitchFamily="34" charset="0"/>
              </a:rPr>
              <a:t>mas este é o primeiro passo para a inclusão </a:t>
            </a:r>
            <a:r>
              <a:rPr lang="pt-BR" sz="5600" dirty="0" smtClean="0">
                <a:latin typeface="Arial" panose="020B0604020202020204" pitchFamily="34" charset="0"/>
                <a:cs typeface="Arial" panose="020B0604020202020204" pitchFamily="34" charset="0"/>
              </a:rPr>
              <a:t>desta pessoa </a:t>
            </a:r>
            <a:r>
              <a:rPr lang="pt-BR" sz="5600" dirty="0">
                <a:latin typeface="Arial" panose="020B0604020202020204" pitchFamily="34" charset="0"/>
                <a:cs typeface="Arial" panose="020B0604020202020204" pitchFamily="34" charset="0"/>
              </a:rPr>
              <a:t>na </a:t>
            </a:r>
            <a:r>
              <a:rPr lang="pt-BR" sz="5600" dirty="0" smtClean="0">
                <a:latin typeface="Arial" panose="020B0604020202020204" pitchFamily="34" charset="0"/>
                <a:cs typeface="Arial" panose="020B0604020202020204" pitchFamily="34" charset="0"/>
              </a:rPr>
              <a:t>sociedade. Receber o filho de braços abertos, amar, cuidar, respeitar e fazer de tudo que estiver ao seu alcance e nunca lastimar pelo peso que posa vir te abater. Embora nada te impeça de reclamar, sem pensar, quando o cansaço mental ou físico te abater, tudo isso é compreensível pois somos seres humanos frágeis. Quero que saibam que podem contar sempre com nosso apoio, afinal esta parceria escola e família sempre deu certo.. </a:t>
            </a:r>
          </a:p>
          <a:p>
            <a:pPr marL="0" indent="0">
              <a:lnSpc>
                <a:spcPct val="120000"/>
              </a:lnSpc>
              <a:buNone/>
            </a:pPr>
            <a:endParaRPr lang="pt-BR" sz="5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pt-BR" sz="5600" dirty="0" smtClean="0">
                <a:latin typeface="Arial" panose="020B0604020202020204" pitchFamily="34" charset="0"/>
                <a:cs typeface="Arial" panose="020B0604020202020204" pitchFamily="34" charset="0"/>
              </a:rPr>
              <a:t>Aos QUERIDOS ALUNOS ... Obrigado por existirem, vocês são presentes de Deus em nossas vidas. Amo cada um de vocês</a:t>
            </a:r>
            <a:r>
              <a:rPr lang="pt-BR" sz="5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pt-BR" sz="5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BR" sz="5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pt-BR" sz="5600" dirty="0" smtClean="0">
                <a:latin typeface="Arial" panose="020B0604020202020204" pitchFamily="34" charset="0"/>
                <a:cs typeface="Arial" panose="020B0604020202020204" pitchFamily="34" charset="0"/>
              </a:rPr>
              <a:t>E não poderia deixar de agradecer em especial minha </a:t>
            </a:r>
            <a:r>
              <a:rPr lang="pt-BR" sz="5600" dirty="0" smtClean="0">
                <a:latin typeface="Arial" panose="020B0604020202020204" pitchFamily="34" charset="0"/>
                <a:cs typeface="Arial" panose="020B0604020202020204" pitchFamily="34" charset="0"/>
              </a:rPr>
              <a:t>família </a:t>
            </a:r>
            <a:r>
              <a:rPr lang="pt-BR" sz="5600" dirty="0" smtClean="0">
                <a:latin typeface="Arial" panose="020B0604020202020204" pitchFamily="34" charset="0"/>
                <a:cs typeface="Arial" panose="020B0604020202020204" pitchFamily="34" charset="0"/>
              </a:rPr>
              <a:t>meu marido e minhas duas filhinhas Lara e Lavínia pelo carinho e apoio para desenvolver meu trabalho tranquilamente. Amo vocês mais e sempre</a:t>
            </a:r>
            <a:r>
              <a:rPr lang="pt-BR" sz="560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pt-BR" sz="5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20000"/>
              </a:lnSpc>
              <a:buNone/>
            </a:pPr>
            <a:r>
              <a:rPr lang="pt-BR" sz="5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Muito obrigada!                                                         </a:t>
            </a:r>
            <a:r>
              <a:rPr lang="pt-BR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Flaviana </a:t>
            </a:r>
            <a:r>
              <a:rPr lang="pt-BR" sz="4800" dirty="0">
                <a:latin typeface="Arial" panose="020B0604020202020204" pitchFamily="34" charset="0"/>
                <a:cs typeface="Arial" panose="020B0604020202020204" pitchFamily="34" charset="0"/>
              </a:rPr>
              <a:t>Castro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755192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pt-BR" u="sng" dirty="0" smtClean="0">
                <a:latin typeface="Arial" pitchFamily="34" charset="0"/>
                <a:cs typeface="Arial" pitchFamily="34" charset="0"/>
              </a:rPr>
              <a:t>A proposta da SEE/MG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11560" y="1556792"/>
            <a:ext cx="8208912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pt-BR" sz="1600" b="1" u="sng" dirty="0" smtClean="0">
                <a:latin typeface="Arial" pitchFamily="34" charset="0"/>
                <a:cs typeface="Arial" pitchFamily="34" charset="0"/>
              </a:rPr>
              <a:t>Início</a:t>
            </a:r>
            <a:r>
              <a:rPr lang="pt-BR" sz="1600" b="1" dirty="0" smtClean="0">
                <a:latin typeface="Arial" pitchFamily="34" charset="0"/>
                <a:cs typeface="Arial" pitchFamily="34" charset="0"/>
              </a:rPr>
              <a:t>: 18 de maio</a:t>
            </a:r>
          </a:p>
          <a:p>
            <a:endParaRPr lang="pt-BR" sz="16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pt-BR" sz="1600" b="1" u="sng" dirty="0" smtClean="0">
                <a:latin typeface="Arial" pitchFamily="34" charset="0"/>
                <a:cs typeface="Arial" pitchFamily="34" charset="0"/>
              </a:rPr>
              <a:t>Metodologia</a:t>
            </a:r>
          </a:p>
          <a:p>
            <a:pPr marL="457200" indent="-457200" algn="just">
              <a:buNone/>
            </a:pPr>
            <a:r>
              <a:rPr lang="pt-BR" sz="1600" b="1" dirty="0" smtClean="0">
                <a:latin typeface="Arial" pitchFamily="34" charset="0"/>
                <a:cs typeface="Arial" pitchFamily="34" charset="0"/>
              </a:rPr>
              <a:t>Programa Se Liga na Educação;</a:t>
            </a:r>
          </a:p>
          <a:p>
            <a:pPr marL="457200" indent="-457200" algn="just">
              <a:buNone/>
            </a:pPr>
            <a:r>
              <a:rPr lang="pt-BR" sz="1600" b="1" dirty="0" smtClean="0">
                <a:latin typeface="Arial" pitchFamily="34" charset="0"/>
                <a:cs typeface="Arial" pitchFamily="34" charset="0"/>
              </a:rPr>
              <a:t>Aplicativo Conexão Escola;</a:t>
            </a:r>
          </a:p>
          <a:p>
            <a:pPr marL="457200" indent="-457200" algn="just">
              <a:buNone/>
            </a:pPr>
            <a:r>
              <a:rPr lang="pt-BR" sz="1600" b="1" dirty="0" smtClean="0">
                <a:latin typeface="Arial" pitchFamily="34" charset="0"/>
                <a:cs typeface="Arial" pitchFamily="34" charset="0"/>
              </a:rPr>
              <a:t>Hot site: </a:t>
            </a:r>
            <a:r>
              <a:rPr lang="pt-BR" sz="1600" dirty="0" smtClean="0">
                <a:latin typeface="Arial" pitchFamily="34" charset="0"/>
                <a:cs typeface="Arial" pitchFamily="34" charset="0"/>
                <a:hlinkClick r:id="rId2"/>
              </a:rPr>
              <a:t>www.estudeemcasa.educacao.mg.gov.br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marL="457200" indent="-457200" algn="just">
              <a:buFont typeface="Wingdings" pitchFamily="2" charset="2"/>
              <a:buChar char="Ø"/>
            </a:pPr>
            <a:endParaRPr lang="pt-BR" sz="1600" b="1" dirty="0" smtClean="0"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buNone/>
            </a:pPr>
            <a:r>
              <a:rPr lang="pt-BR" sz="1600" b="1" dirty="0" smtClean="0">
                <a:latin typeface="Arial" pitchFamily="34" charset="0"/>
                <a:cs typeface="Arial" pitchFamily="34" charset="0"/>
              </a:rPr>
              <a:t>         </a:t>
            </a:r>
          </a:p>
          <a:p>
            <a:pPr marL="457200" indent="-457200" algn="just">
              <a:buNone/>
            </a:pPr>
            <a:r>
              <a:rPr lang="pt-BR" sz="1600" b="1" dirty="0" smtClean="0">
                <a:latin typeface="Arial" pitchFamily="34" charset="0"/>
                <a:cs typeface="Arial" pitchFamily="34" charset="0"/>
              </a:rPr>
              <a:t>PET (Plano de Estudo Tutorado) 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abarca um conjunto de atividades semanais que</a:t>
            </a:r>
          </a:p>
          <a:p>
            <a:pPr marL="457200" indent="-457200" algn="just">
              <a:buNone/>
            </a:pPr>
            <a:r>
              <a:rPr lang="pt-BR" sz="1600" dirty="0" smtClean="0">
                <a:latin typeface="Arial" pitchFamily="34" charset="0"/>
                <a:cs typeface="Arial" pitchFamily="34" charset="0"/>
              </a:rPr>
              <a:t>contempla as habilidades e objetos de aprendizagem de cada ano de escolaridade e de </a:t>
            </a:r>
          </a:p>
          <a:p>
            <a:pPr marL="457200" indent="-457200" algn="just">
              <a:buNone/>
            </a:pPr>
            <a:r>
              <a:rPr lang="pt-BR" sz="1600" dirty="0" smtClean="0">
                <a:latin typeface="Arial" pitchFamily="34" charset="0"/>
                <a:cs typeface="Arial" pitchFamily="34" charset="0"/>
              </a:rPr>
              <a:t>cada componente curricular, respeitando a carga horária mensal ofertada ao estudante.</a:t>
            </a:r>
            <a:endParaRPr lang="pt-BR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eta para a direita 4"/>
          <p:cNvSpPr/>
          <p:nvPr/>
        </p:nvSpPr>
        <p:spPr>
          <a:xfrm>
            <a:off x="35496" y="3933056"/>
            <a:ext cx="611560" cy="792088"/>
          </a:xfrm>
          <a:prstGeom prst="rightArrow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363272" cy="936104"/>
          </a:xfrm>
        </p:spPr>
        <p:txBody>
          <a:bodyPr>
            <a:normAutofit fontScale="90000"/>
          </a:bodyPr>
          <a:lstStyle/>
          <a:p>
            <a:pPr algn="just"/>
            <a:r>
              <a:rPr lang="pt-BR" u="sng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BR" u="sng" dirty="0" smtClean="0">
                <a:latin typeface="Arial" pitchFamily="34" charset="0"/>
                <a:cs typeface="Arial" pitchFamily="34" charset="0"/>
              </a:rPr>
            </a:br>
            <a:r>
              <a:rPr lang="pt-BR" u="sng" dirty="0" smtClean="0">
                <a:latin typeface="Arial" pitchFamily="34" charset="0"/>
                <a:cs typeface="Arial" pitchFamily="34" charset="0"/>
              </a:rPr>
              <a:t>A proposta da SEE-MG nas Apaes</a:t>
            </a:r>
            <a:r>
              <a:rPr lang="pt-BR" b="1" dirty="0" smtClean="0">
                <a:solidFill>
                  <a:schemeClr val="accent4"/>
                </a:solidFill>
              </a:rPr>
              <a:t/>
            </a:r>
            <a:br>
              <a:rPr lang="pt-BR" b="1" dirty="0" smtClean="0">
                <a:solidFill>
                  <a:schemeClr val="accent4"/>
                </a:solidFill>
              </a:rPr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196752"/>
            <a:ext cx="8496944" cy="5256584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pt-BR" sz="1600" b="1" dirty="0" smtClean="0">
                <a:latin typeface="Arial" pitchFamily="34" charset="0"/>
                <a:cs typeface="Arial" pitchFamily="34" charset="0"/>
              </a:rPr>
              <a:t>A utilização dos PETs disponibilizados pela SEE</a:t>
            </a:r>
          </a:p>
          <a:p>
            <a:pPr algn="just">
              <a:buFont typeface="Wingdings" pitchFamily="2" charset="2"/>
              <a:buChar char="ü"/>
            </a:pPr>
            <a:r>
              <a:rPr lang="pt-BR" sz="1600" b="1" dirty="0" smtClean="0">
                <a:latin typeface="Arial" pitchFamily="34" charset="0"/>
                <a:cs typeface="Arial" pitchFamily="34" charset="0"/>
              </a:rPr>
              <a:t>SUGESTIVOS,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 poderão ser utilizados na íntegra ou parcialmente, desde que sejam</a:t>
            </a:r>
          </a:p>
          <a:p>
            <a:pPr algn="just">
              <a:buNone/>
            </a:pPr>
            <a:r>
              <a:rPr lang="pt-BR" sz="1600" dirty="0" smtClean="0">
                <a:latin typeface="Arial" pitchFamily="34" charset="0"/>
                <a:cs typeface="Arial" pitchFamily="34" charset="0"/>
              </a:rPr>
              <a:t>adaptados de acordo com o perfil da turma/estudante.</a:t>
            </a:r>
          </a:p>
          <a:p>
            <a:pPr algn="just">
              <a:buNone/>
            </a:pPr>
            <a:endParaRPr lang="pt-BR" sz="16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pt-BR" sz="1600" dirty="0" smtClean="0">
                <a:latin typeface="Arial" pitchFamily="34" charset="0"/>
                <a:cs typeface="Arial" pitchFamily="34" charset="0"/>
              </a:rPr>
              <a:t>                         </a:t>
            </a:r>
          </a:p>
          <a:p>
            <a:pPr algn="just"/>
            <a:endParaRPr lang="pt-BR" sz="16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pt-BR" sz="16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pt-BR" sz="16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pt-BR" sz="16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pt-BR" sz="16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pt-BR" sz="16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pt-BR" sz="1600" b="1" dirty="0" smtClean="0">
                <a:latin typeface="Arial" pitchFamily="34" charset="0"/>
                <a:cs typeface="Arial" pitchFamily="34" charset="0"/>
              </a:rPr>
              <a:t>Elaboração de PETs</a:t>
            </a:r>
          </a:p>
          <a:p>
            <a:pPr algn="just">
              <a:buFont typeface="Wingdings" pitchFamily="2" charset="2"/>
              <a:buChar char="ü"/>
            </a:pPr>
            <a:r>
              <a:rPr lang="pt-BR" sz="1600" dirty="0" smtClean="0">
                <a:latin typeface="Arial" pitchFamily="34" charset="0"/>
                <a:cs typeface="Arial" pitchFamily="34" charset="0"/>
              </a:rPr>
              <a:t>Considerar o modelo disponibilizado pela SEE-MG;</a:t>
            </a:r>
          </a:p>
          <a:p>
            <a:pPr algn="just">
              <a:buFont typeface="Wingdings" pitchFamily="2" charset="2"/>
              <a:buChar char="ü"/>
            </a:pPr>
            <a:r>
              <a:rPr lang="pt-BR" sz="1600" dirty="0" smtClean="0">
                <a:latin typeface="Arial" pitchFamily="34" charset="0"/>
                <a:cs typeface="Arial" pitchFamily="34" charset="0"/>
              </a:rPr>
              <a:t>Centralidade é o estudante;</a:t>
            </a:r>
          </a:p>
          <a:p>
            <a:pPr algn="just">
              <a:buFont typeface="Wingdings" pitchFamily="2" charset="2"/>
              <a:buChar char="ü"/>
            </a:pPr>
            <a:r>
              <a:rPr lang="pt-BR" sz="1600" dirty="0" smtClean="0">
                <a:latin typeface="Arial" pitchFamily="34" charset="0"/>
                <a:cs typeface="Arial" pitchFamily="34" charset="0"/>
              </a:rPr>
              <a:t>Ter referência o Currículo de Referência de Minas Gerais;</a:t>
            </a:r>
          </a:p>
          <a:p>
            <a:pPr algn="just">
              <a:buFont typeface="Wingdings" pitchFamily="2" charset="2"/>
              <a:buChar char="ü"/>
            </a:pPr>
            <a:r>
              <a:rPr lang="pt-BR" sz="1600" dirty="0" smtClean="0">
                <a:latin typeface="Arial" pitchFamily="34" charset="0"/>
                <a:cs typeface="Arial" pitchFamily="34" charset="0"/>
              </a:rPr>
              <a:t>Considerar o Plano de Desenvolvimento Individual do estudante – PDI;</a:t>
            </a:r>
          </a:p>
          <a:p>
            <a:pPr algn="just">
              <a:buFont typeface="Wingdings" pitchFamily="2" charset="2"/>
              <a:buChar char="ü"/>
            </a:pPr>
            <a:r>
              <a:rPr lang="pt-BR" sz="1600" dirty="0" smtClean="0">
                <a:latin typeface="Arial" pitchFamily="34" charset="0"/>
                <a:cs typeface="Arial" pitchFamily="34" charset="0"/>
              </a:rPr>
              <a:t>Respeitar a carga horária semanal prevista na Matriz Curricular da Rede Mineira das Apaes.</a:t>
            </a:r>
          </a:p>
          <a:p>
            <a:pPr>
              <a:buNone/>
            </a:pPr>
            <a:endParaRPr lang="pt-BR" sz="16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2636912"/>
            <a:ext cx="1267038" cy="11990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ixaDeTexto 5"/>
          <p:cNvSpPr txBox="1"/>
          <p:nvPr/>
        </p:nvSpPr>
        <p:spPr>
          <a:xfrm>
            <a:off x="539552" y="2636912"/>
            <a:ext cx="8136904" cy="120032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                          </a:t>
            </a:r>
          </a:p>
          <a:p>
            <a:pPr algn="ctr">
              <a:buNone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                        Os conteúdos dos Pets são </a:t>
            </a:r>
            <a:r>
              <a:rPr lang="pt-BR" u="sng" dirty="0" smtClean="0">
                <a:latin typeface="Arial" pitchFamily="34" charset="0"/>
                <a:cs typeface="Arial" pitchFamily="34" charset="0"/>
              </a:rPr>
              <a:t>sugestivos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, mas o uso do</a:t>
            </a:r>
          </a:p>
          <a:p>
            <a:pPr algn="ctr">
              <a:buNone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                   instrumento é </a:t>
            </a:r>
            <a:r>
              <a:rPr lang="pt-BR" u="sng" dirty="0" smtClean="0">
                <a:latin typeface="Arial" pitchFamily="34" charset="0"/>
                <a:cs typeface="Arial" pitchFamily="34" charset="0"/>
              </a:rPr>
              <a:t>obrigatório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ctr"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143000"/>
          </a:xfrm>
        </p:spPr>
        <p:txBody>
          <a:bodyPr>
            <a:normAutofit/>
          </a:bodyPr>
          <a:lstStyle/>
          <a:p>
            <a:r>
              <a:rPr lang="pt-BR" sz="4000" u="sng" dirty="0" smtClean="0">
                <a:latin typeface="Arial" pitchFamily="34" charset="0"/>
                <a:cs typeface="Arial" pitchFamily="34" charset="0"/>
              </a:rPr>
              <a:t>Acompanhamento do REANP</a:t>
            </a:r>
            <a:endParaRPr lang="pt-BR" sz="4000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484785"/>
            <a:ext cx="8712968" cy="446449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pt-BR" sz="1600" b="1" dirty="0" smtClean="0">
                <a:latin typeface="Arial" pitchFamily="34" charset="0"/>
                <a:cs typeface="Arial" pitchFamily="34" charset="0"/>
              </a:rPr>
              <a:t>O papel da escola polo:</a:t>
            </a:r>
          </a:p>
          <a:p>
            <a:pPr algn="just">
              <a:buFont typeface="Wingdings" pitchFamily="2" charset="2"/>
              <a:buChar char="ü"/>
            </a:pPr>
            <a:r>
              <a:rPr lang="pt-BR" sz="1600" dirty="0" smtClean="0">
                <a:latin typeface="Arial" pitchFamily="34" charset="0"/>
                <a:cs typeface="Arial" pitchFamily="34" charset="0"/>
              </a:rPr>
              <a:t>Comunicação e articulação com as Apaes na orientação sobre a execução do Regime</a:t>
            </a:r>
          </a:p>
          <a:p>
            <a:pPr algn="just">
              <a:buNone/>
            </a:pPr>
            <a:r>
              <a:rPr lang="pt-BR" sz="1600" dirty="0" smtClean="0">
                <a:latin typeface="Arial" pitchFamily="34" charset="0"/>
                <a:cs typeface="Arial" pitchFamily="34" charset="0"/>
              </a:rPr>
              <a:t>Especial de Teletrabalho dos servidores.</a:t>
            </a:r>
          </a:p>
          <a:p>
            <a:pPr algn="just">
              <a:buFont typeface="Wingdings" pitchFamily="2" charset="2"/>
              <a:buChar char="ü"/>
            </a:pPr>
            <a:r>
              <a:rPr lang="pt-BR" sz="1600" dirty="0" smtClean="0">
                <a:latin typeface="Arial" pitchFamily="34" charset="0"/>
                <a:cs typeface="Arial" pitchFamily="34" charset="0"/>
              </a:rPr>
              <a:t>Preencher os dados dos servidores no sistema RP1(relatório de pagamento);</a:t>
            </a:r>
          </a:p>
          <a:p>
            <a:pPr algn="ctr">
              <a:buNone/>
            </a:pPr>
            <a:r>
              <a:rPr lang="pt-BR" sz="1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BR" sz="1600" b="1" dirty="0" smtClean="0">
                <a:latin typeface="Arial" pitchFamily="34" charset="0"/>
                <a:cs typeface="Arial" pitchFamily="34" charset="0"/>
              </a:rPr>
            </a:br>
            <a:r>
              <a:rPr lang="pt-BR" sz="1600" b="1" dirty="0" smtClean="0">
                <a:latin typeface="Arial" pitchFamily="34" charset="0"/>
                <a:cs typeface="Arial" pitchFamily="34" charset="0"/>
              </a:rPr>
              <a:t>O papel do inspetor escolar:</a:t>
            </a:r>
          </a:p>
          <a:p>
            <a:endParaRPr lang="pt-BR" sz="16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pt-BR" sz="1600" dirty="0" smtClean="0">
                <a:latin typeface="Arial" pitchFamily="34" charset="0"/>
                <a:cs typeface="Arial" pitchFamily="34" charset="0"/>
              </a:rPr>
              <a:t>Orientar a reorganização das atividades escolares e do calendário;</a:t>
            </a:r>
          </a:p>
          <a:p>
            <a:pPr>
              <a:buFont typeface="Wingdings" pitchFamily="2" charset="2"/>
              <a:buChar char="ü"/>
            </a:pPr>
            <a:r>
              <a:rPr lang="pt-BR" sz="1600" dirty="0" smtClean="0">
                <a:latin typeface="Arial" pitchFamily="34" charset="0"/>
                <a:cs typeface="Arial" pitchFamily="34" charset="0"/>
              </a:rPr>
              <a:t>Acompanhar os prazos de entrega, realização e devolução dos PETs;</a:t>
            </a:r>
          </a:p>
          <a:p>
            <a:pPr>
              <a:buFont typeface="Wingdings" pitchFamily="2" charset="2"/>
              <a:buChar char="ü"/>
            </a:pPr>
            <a:r>
              <a:rPr lang="pt-BR" sz="1600" dirty="0" smtClean="0">
                <a:latin typeface="Arial" pitchFamily="34" charset="0"/>
                <a:cs typeface="Arial" pitchFamily="34" charset="0"/>
              </a:rPr>
              <a:t>Verificar a regularidade da vida escolar dos estudantes, após o retorno as atividades</a:t>
            </a:r>
          </a:p>
          <a:p>
            <a:pPr>
              <a:buNone/>
            </a:pPr>
            <a:r>
              <a:rPr lang="pt-BR" sz="1600" dirty="0" smtClean="0">
                <a:latin typeface="Arial" pitchFamily="34" charset="0"/>
                <a:cs typeface="Arial" pitchFamily="34" charset="0"/>
              </a:rPr>
              <a:t>presenciais;</a:t>
            </a:r>
          </a:p>
          <a:p>
            <a:pPr>
              <a:buFont typeface="Wingdings" pitchFamily="2" charset="2"/>
              <a:buChar char="ü"/>
            </a:pPr>
            <a:r>
              <a:rPr lang="pt-BR" sz="1600" dirty="0" smtClean="0">
                <a:latin typeface="Arial" pitchFamily="34" charset="0"/>
                <a:cs typeface="Arial" pitchFamily="34" charset="0"/>
              </a:rPr>
              <a:t>Acompanhar a elaboração do Anexo III;</a:t>
            </a:r>
          </a:p>
          <a:p>
            <a:pPr algn="just">
              <a:buFont typeface="Wingdings" pitchFamily="2" charset="2"/>
              <a:buChar char="ü"/>
            </a:pPr>
            <a:r>
              <a:rPr lang="pt-BR" sz="1600" dirty="0" smtClean="0">
                <a:latin typeface="Arial" pitchFamily="34" charset="0"/>
                <a:cs typeface="Arial" pitchFamily="34" charset="0"/>
              </a:rPr>
              <a:t>Acompanhar o registro dos formulários e documentos que atestam a vida funcional dos</a:t>
            </a:r>
          </a:p>
          <a:p>
            <a:pPr algn="just">
              <a:buNone/>
            </a:pPr>
            <a:r>
              <a:rPr lang="pt-BR" sz="1600" dirty="0" smtClean="0">
                <a:latin typeface="Arial" pitchFamily="34" charset="0"/>
                <a:cs typeface="Arial" pitchFamily="34" charset="0"/>
              </a:rPr>
              <a:t>professores (anexos IV e V).</a:t>
            </a:r>
            <a:endParaRPr lang="pt-BR" sz="16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4067944" y="6381328"/>
            <a:ext cx="482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Fonte: </a:t>
            </a:r>
            <a:r>
              <a:rPr lang="pt-BR" dirty="0" smtClean="0"/>
              <a:t>Memorando-Circular nº 8/2020/SEE/SPP</a:t>
            </a:r>
            <a:endParaRPr lang="pt-B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1143000"/>
          </a:xfrm>
        </p:spPr>
        <p:txBody>
          <a:bodyPr>
            <a:normAutofit fontScale="90000"/>
          </a:bodyPr>
          <a:lstStyle/>
          <a:p>
            <a:r>
              <a:rPr lang="pt-BR" u="sng" dirty="0" smtClean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pt-BR" u="sng" dirty="0" smtClean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</a:br>
            <a:r>
              <a:rPr lang="pt-BR" u="sng" dirty="0" smtClean="0">
                <a:latin typeface="Arial" pitchFamily="34" charset="0"/>
                <a:cs typeface="Arial" pitchFamily="34" charset="0"/>
              </a:rPr>
              <a:t>Os anexos da Resolução SEE nº 4310/2020</a:t>
            </a:r>
            <a:r>
              <a:rPr lang="pt-BR" b="1" dirty="0" smtClean="0">
                <a:solidFill>
                  <a:schemeClr val="accent4"/>
                </a:solidFill>
              </a:rPr>
              <a:t/>
            </a:r>
            <a:br>
              <a:rPr lang="pt-BR" b="1" dirty="0" smtClean="0">
                <a:solidFill>
                  <a:schemeClr val="accent4"/>
                </a:solidFill>
              </a:rPr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pt-BR" sz="1600" b="1" dirty="0" smtClean="0">
                <a:latin typeface="Arial" pitchFamily="34" charset="0"/>
                <a:cs typeface="Arial" pitchFamily="34" charset="0"/>
              </a:rPr>
              <a:t>Anexo I: 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Registro das Atividades do Plano de Estudo Tutorado (PET) e Cumprimento</a:t>
            </a:r>
          </a:p>
          <a:p>
            <a:pPr>
              <a:buNone/>
            </a:pPr>
            <a:r>
              <a:rPr lang="pt-BR" sz="1600" dirty="0" smtClean="0">
                <a:latin typeface="Arial" pitchFamily="34" charset="0"/>
                <a:cs typeface="Arial" pitchFamily="34" charset="0"/>
              </a:rPr>
              <a:t>da carga horária; </a:t>
            </a:r>
          </a:p>
          <a:p>
            <a:pPr>
              <a:buFont typeface="Wingdings" pitchFamily="2" charset="2"/>
              <a:buChar char="ü"/>
            </a:pPr>
            <a:endParaRPr lang="pt-BR" sz="16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pt-BR" sz="1600" b="1" dirty="0" smtClean="0">
                <a:latin typeface="Arial" pitchFamily="34" charset="0"/>
                <a:cs typeface="Arial" pitchFamily="34" charset="0"/>
              </a:rPr>
              <a:t>Anexo II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: Plano de Escalonamento/Rodízio de servidores, em regime presencial na</a:t>
            </a:r>
          </a:p>
          <a:p>
            <a:pPr>
              <a:buNone/>
            </a:pPr>
            <a:r>
              <a:rPr lang="pt-BR" sz="1600" dirty="0" smtClean="0">
                <a:latin typeface="Arial" pitchFamily="34" charset="0"/>
                <a:cs typeface="Arial" pitchFamily="34" charset="0"/>
              </a:rPr>
              <a:t>Unidade Escolar, a ser aprovado pela SRE </a:t>
            </a:r>
            <a:r>
              <a:rPr lang="pt-BR" sz="1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(não se aplica às Apaes);</a:t>
            </a:r>
          </a:p>
          <a:p>
            <a:pPr>
              <a:buFont typeface="Wingdings" pitchFamily="2" charset="2"/>
              <a:buChar char="ü"/>
            </a:pPr>
            <a:endParaRPr lang="pt-BR" sz="16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pt-BR" sz="1600" b="1" dirty="0" smtClean="0">
                <a:latin typeface="Arial" pitchFamily="34" charset="0"/>
                <a:cs typeface="Arial" pitchFamily="34" charset="0"/>
              </a:rPr>
              <a:t>Anexo III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:  Mapeamento de viabilidades e prioridades da Unidade Escolar</a:t>
            </a:r>
          </a:p>
          <a:p>
            <a:pPr>
              <a:buFont typeface="Wingdings" pitchFamily="2" charset="2"/>
              <a:buChar char="ü"/>
            </a:pPr>
            <a:endParaRPr lang="pt-BR" sz="1600" b="1" dirty="0" smtClean="0">
              <a:latin typeface="Arial" pitchFamily="34" charset="0"/>
              <a:cs typeface="Arial" pitchFamily="34" charset="0"/>
            </a:endParaRPr>
          </a:p>
          <a:p>
            <a:pPr marL="0" lvl="1">
              <a:buFont typeface="Wingdings" pitchFamily="2" charset="2"/>
              <a:buChar char="ü"/>
            </a:pPr>
            <a:r>
              <a:rPr lang="pt-BR" sz="1600" b="1" dirty="0" smtClean="0">
                <a:latin typeface="Arial" pitchFamily="34" charset="0"/>
                <a:cs typeface="Arial" pitchFamily="34" charset="0"/>
              </a:rPr>
              <a:t>Anexo IV: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 Plano de Trabalho Individual;</a:t>
            </a:r>
          </a:p>
          <a:p>
            <a:pPr marL="0" lvl="1">
              <a:buFont typeface="Wingdings" pitchFamily="2" charset="2"/>
              <a:buChar char="ü"/>
            </a:pPr>
            <a:endParaRPr lang="pt-BR" sz="1600" dirty="0" smtClean="0">
              <a:latin typeface="Arial" pitchFamily="34" charset="0"/>
              <a:cs typeface="Arial" pitchFamily="34" charset="0"/>
            </a:endParaRPr>
          </a:p>
          <a:p>
            <a:pPr marL="0" lvl="1">
              <a:buFont typeface="Wingdings" pitchFamily="2" charset="2"/>
              <a:buChar char="ü"/>
            </a:pPr>
            <a:r>
              <a:rPr lang="pt-BR" sz="1600" b="1" dirty="0" smtClean="0">
                <a:latin typeface="Arial" pitchFamily="34" charset="0"/>
                <a:cs typeface="Arial" pitchFamily="34" charset="0"/>
              </a:rPr>
              <a:t>Anexo V: 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 Relatório de Atividades;</a:t>
            </a:r>
          </a:p>
          <a:p>
            <a:pPr marL="0" lvl="1">
              <a:buFont typeface="Wingdings" pitchFamily="2" charset="2"/>
              <a:buChar char="ü"/>
            </a:pPr>
            <a:endParaRPr lang="pt-BR" sz="1600" dirty="0" smtClean="0">
              <a:latin typeface="Arial" pitchFamily="34" charset="0"/>
              <a:cs typeface="Arial" pitchFamily="34" charset="0"/>
            </a:endParaRPr>
          </a:p>
          <a:p>
            <a:pPr marL="0" lvl="1">
              <a:buFont typeface="Wingdings" pitchFamily="2" charset="2"/>
              <a:buChar char="ü"/>
            </a:pPr>
            <a:r>
              <a:rPr lang="pt-BR" sz="1600" b="1" dirty="0" smtClean="0">
                <a:latin typeface="Arial" pitchFamily="34" charset="0"/>
                <a:cs typeface="Arial" pitchFamily="34" charset="0"/>
              </a:rPr>
              <a:t>Anexo VI: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 Controle Interno de Distribuição do Plano de Estudo Tutorado (PET).  </a:t>
            </a:r>
          </a:p>
          <a:p>
            <a:pPr marL="0" lvl="1" algn="ctr">
              <a:buNone/>
            </a:pPr>
            <a:endParaRPr lang="pt-BR" sz="2000" b="1" u="sng" dirty="0" smtClean="0"/>
          </a:p>
          <a:p>
            <a:pPr marL="0" lvl="1" algn="ctr">
              <a:buNone/>
            </a:pPr>
            <a:endParaRPr lang="pt-BR" sz="2000" b="1" u="sng" dirty="0" smtClean="0"/>
          </a:p>
          <a:p>
            <a:pPr marL="0" lvl="1" algn="ctr">
              <a:buNone/>
            </a:pPr>
            <a:endParaRPr lang="pt-BR" sz="2000" b="1" u="sng" dirty="0" smtClean="0"/>
          </a:p>
          <a:p>
            <a:pPr marL="0" lvl="1" algn="ctr">
              <a:buNone/>
            </a:pPr>
            <a:endParaRPr lang="pt-BR" sz="1800" b="1" dirty="0" smtClean="0">
              <a:latin typeface="Arial" pitchFamily="34" charset="0"/>
              <a:cs typeface="Arial" pitchFamily="34" charset="0"/>
            </a:endParaRPr>
          </a:p>
          <a:p>
            <a:pPr marL="0" lvl="1">
              <a:buNone/>
            </a:pPr>
            <a:endParaRPr lang="pt-BR" sz="1800" dirty="0" smtClean="0">
              <a:latin typeface="Arial" pitchFamily="34" charset="0"/>
              <a:cs typeface="Arial" pitchFamily="34" charset="0"/>
            </a:endParaRPr>
          </a:p>
          <a:p>
            <a:pPr marL="0" lvl="1">
              <a:buNone/>
            </a:pPr>
            <a:endParaRPr lang="pt-BR" sz="18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1143000"/>
          </a:xfrm>
        </p:spPr>
        <p:txBody>
          <a:bodyPr>
            <a:normAutofit fontScale="90000"/>
          </a:bodyPr>
          <a:lstStyle/>
          <a:p>
            <a:r>
              <a:rPr lang="pt-BR" u="sng" dirty="0" smtClean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pt-BR" u="sng" dirty="0" smtClean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</a:br>
            <a:r>
              <a:rPr lang="pt-BR" u="sng" dirty="0" smtClean="0">
                <a:latin typeface="Arial" pitchFamily="34" charset="0"/>
                <a:cs typeface="Arial" pitchFamily="34" charset="0"/>
              </a:rPr>
              <a:t>Cumprimento da carga horária do estudante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BR" b="1" dirty="0" smtClean="0">
                <a:latin typeface="Arial" pitchFamily="34" charset="0"/>
                <a:cs typeface="Arial" pitchFamily="34" charset="0"/>
              </a:rPr>
            </a:br>
            <a:endParaRPr lang="pt-BR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628800"/>
            <a:ext cx="8208912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tângulo 4"/>
          <p:cNvSpPr/>
          <p:nvPr/>
        </p:nvSpPr>
        <p:spPr>
          <a:xfrm>
            <a:off x="2915816" y="6309320"/>
            <a:ext cx="590465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pt-BR" sz="1500" b="1" dirty="0" smtClean="0">
                <a:latin typeface="Arial" pitchFamily="34" charset="0"/>
                <a:cs typeface="Arial" pitchFamily="34" charset="0"/>
              </a:rPr>
              <a:t>Fonte: </a:t>
            </a:r>
            <a:r>
              <a:rPr lang="pt-BR" sz="1500" dirty="0" smtClean="0">
                <a:latin typeface="Arial" pitchFamily="34" charset="0"/>
                <a:cs typeface="Arial" pitchFamily="34" charset="0"/>
              </a:rPr>
              <a:t>Resolução SEE nº 4310/2020</a:t>
            </a:r>
            <a:endParaRPr lang="pt-BR" sz="15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12968" cy="1143000"/>
          </a:xfrm>
        </p:spPr>
        <p:txBody>
          <a:bodyPr>
            <a:normAutofit fontScale="90000"/>
          </a:bodyPr>
          <a:lstStyle/>
          <a:p>
            <a:r>
              <a:rPr lang="pt-BR" u="sng" dirty="0" smtClean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pt-BR" u="sng" dirty="0" smtClean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</a:br>
            <a:r>
              <a:rPr lang="pt-BR" u="sng" dirty="0" smtClean="0">
                <a:latin typeface="Arial" pitchFamily="34" charset="0"/>
                <a:cs typeface="Arial" pitchFamily="34" charset="0"/>
              </a:rPr>
              <a:t>Cumprimento da carga horária do estudante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BR" b="1" dirty="0" smtClean="0">
                <a:latin typeface="Arial" pitchFamily="34" charset="0"/>
                <a:cs typeface="Arial" pitchFamily="34" charset="0"/>
              </a:rPr>
            </a:br>
            <a:endParaRPr lang="pt-BR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412776"/>
            <a:ext cx="7776864" cy="491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tângulo 6"/>
          <p:cNvSpPr/>
          <p:nvPr/>
        </p:nvSpPr>
        <p:spPr>
          <a:xfrm>
            <a:off x="179512" y="6237312"/>
            <a:ext cx="896448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pt-BR" sz="1500" b="1" dirty="0" smtClean="0">
                <a:latin typeface="Arial" pitchFamily="34" charset="0"/>
                <a:cs typeface="Arial" pitchFamily="34" charset="0"/>
              </a:rPr>
              <a:t>Fonte: </a:t>
            </a:r>
            <a:r>
              <a:rPr lang="pt-BR" sz="1500" dirty="0" smtClean="0">
                <a:latin typeface="Arial" pitchFamily="34" charset="0"/>
                <a:cs typeface="Arial" pitchFamily="34" charset="0"/>
              </a:rPr>
              <a:t>Resolução SEE nº 4310/2020 </a:t>
            </a:r>
          </a:p>
          <a:p>
            <a:pPr algn="r"/>
            <a:r>
              <a:rPr lang="pt-BR" sz="1500" dirty="0" smtClean="0">
                <a:latin typeface="Arial" pitchFamily="34" charset="0"/>
                <a:cs typeface="Arial" pitchFamily="34" charset="0"/>
              </a:rPr>
              <a:t>*Adaptado (IEP-MG) de acordo com as Matrizes Curriculares das Apaes </a:t>
            </a:r>
            <a:endParaRPr lang="pt-BR" sz="15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12968" cy="1143000"/>
          </a:xfrm>
        </p:spPr>
        <p:txBody>
          <a:bodyPr>
            <a:normAutofit/>
          </a:bodyPr>
          <a:lstStyle/>
          <a:p>
            <a:r>
              <a:rPr lang="pt-BR" sz="4000" u="sng" dirty="0" smtClean="0">
                <a:latin typeface="Arial" pitchFamily="34" charset="0"/>
                <a:cs typeface="Arial" pitchFamily="34" charset="0"/>
              </a:rPr>
              <a:t>Anexo VI</a:t>
            </a:r>
            <a:endParaRPr lang="pt-BR" sz="4000" dirty="0"/>
          </a:p>
        </p:txBody>
      </p:sp>
      <p:sp>
        <p:nvSpPr>
          <p:cNvPr id="7" name="Retângulo 6"/>
          <p:cNvSpPr/>
          <p:nvPr/>
        </p:nvSpPr>
        <p:spPr>
          <a:xfrm>
            <a:off x="179512" y="6381328"/>
            <a:ext cx="878497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pt-BR" sz="1500" b="1" dirty="0" smtClean="0">
                <a:latin typeface="Arial" pitchFamily="34" charset="0"/>
                <a:cs typeface="Arial" pitchFamily="34" charset="0"/>
              </a:rPr>
              <a:t>Fonte: </a:t>
            </a:r>
            <a:r>
              <a:rPr lang="pt-BR" sz="1500" dirty="0" smtClean="0">
                <a:latin typeface="Arial" pitchFamily="34" charset="0"/>
                <a:cs typeface="Arial" pitchFamily="34" charset="0"/>
              </a:rPr>
              <a:t>Resolução SEE nº 4310/2020</a:t>
            </a:r>
            <a:endParaRPr lang="pt-BR" sz="15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124744"/>
            <a:ext cx="8077200" cy="4814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2366</TotalTime>
  <Words>1687</Words>
  <Application>Microsoft Office PowerPoint</Application>
  <PresentationFormat>Apresentação na tela (4:3)</PresentationFormat>
  <Paragraphs>212</Paragraphs>
  <Slides>22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22</vt:i4>
      </vt:variant>
    </vt:vector>
  </HeadingPairs>
  <TitlesOfParts>
    <vt:vector size="23" baseType="lpstr">
      <vt:lpstr>Tema do Office</vt:lpstr>
      <vt:lpstr>Slide 1</vt:lpstr>
      <vt:lpstr>Base legal</vt:lpstr>
      <vt:lpstr>A proposta da SEE/MG</vt:lpstr>
      <vt:lpstr> A proposta da SEE-MG nas Apaes </vt:lpstr>
      <vt:lpstr>Acompanhamento do REANP</vt:lpstr>
      <vt:lpstr> Os anexos da Resolução SEE nº 4310/2020 </vt:lpstr>
      <vt:lpstr> Cumprimento da carga horária do estudante </vt:lpstr>
      <vt:lpstr> Cumprimento da carga horária do estudante </vt:lpstr>
      <vt:lpstr>Anexo VI</vt:lpstr>
      <vt:lpstr>A gestão de pessoal</vt:lpstr>
      <vt:lpstr>Slide 11</vt:lpstr>
      <vt:lpstr>Educação à Distância para a Pessoa com Deficiência Intelectual e Múltipla</vt:lpstr>
      <vt:lpstr>Missão da Escola Especial da Apae</vt:lpstr>
      <vt:lpstr>Organização/Estrutura</vt:lpstr>
      <vt:lpstr>Slide 15</vt:lpstr>
      <vt:lpstr> Ações Emergenciais   </vt:lpstr>
      <vt:lpstr>Pensando no Plano de Ensino Tutorado(PET) para a Pessoa com Deficiência Intelectual e Múltipla público da Escola Especial - Apae</vt:lpstr>
      <vt:lpstr>Organização do Regime Especial de Atividades Não Presenciais na Escola Especial</vt:lpstr>
      <vt:lpstr>Slide 19</vt:lpstr>
      <vt:lpstr>RESULTADOS ATÉ O MOMENTO...</vt:lpstr>
      <vt:lpstr>Depoimento </vt:lpstr>
      <vt:lpstr>Slide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Regime Especial de Atividades Não Presenciais (REANP)</dc:title>
  <dc:creator>User</dc:creator>
  <cp:lastModifiedBy>bruna.morato</cp:lastModifiedBy>
  <cp:revision>194</cp:revision>
  <dcterms:created xsi:type="dcterms:W3CDTF">2020-05-17T22:06:54Z</dcterms:created>
  <dcterms:modified xsi:type="dcterms:W3CDTF">2020-06-12T11:19:30Z</dcterms:modified>
</cp:coreProperties>
</file>